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8"/>
  </p:notesMasterIdLst>
  <p:sldIdLst>
    <p:sldId id="256" r:id="rId2"/>
    <p:sldId id="257" r:id="rId3"/>
    <p:sldId id="258" r:id="rId4"/>
    <p:sldId id="259" r:id="rId5"/>
    <p:sldId id="274" r:id="rId6"/>
    <p:sldId id="263" r:id="rId7"/>
    <p:sldId id="266" r:id="rId8"/>
    <p:sldId id="265" r:id="rId9"/>
    <p:sldId id="267" r:id="rId10"/>
    <p:sldId id="268" r:id="rId11"/>
    <p:sldId id="264" r:id="rId12"/>
    <p:sldId id="270" r:id="rId13"/>
    <p:sldId id="269" r:id="rId14"/>
    <p:sldId id="275" r:id="rId15"/>
    <p:sldId id="276" r:id="rId16"/>
    <p:sldId id="272" r:id="rId1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ice" initials="A" lastIdx="2" clrIdx="0">
    <p:extLst>
      <p:ext uri="{19B8F6BF-5375-455C-9EA6-DF929625EA0E}">
        <p15:presenceInfo xmlns:p15="http://schemas.microsoft.com/office/powerpoint/2012/main" xmlns="" userId="Alic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E2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p:scale>
          <a:sx n="73" d="100"/>
          <a:sy n="73" d="100"/>
        </p:scale>
        <p:origin x="-414" y="-132"/>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A848F3-90F3-4CEB-86A1-416565FC47AA}" type="datetimeFigureOut">
              <a:rPr lang="en-US" smtClean="0"/>
              <a:t>4/6/2020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F53796-2D4D-4EFA-B754-4B79D301A89A}" type="slidenum">
              <a:rPr lang="en-US" smtClean="0"/>
              <a:t>‹#›</a:t>
            </a:fld>
            <a:endParaRPr lang="en-US"/>
          </a:p>
        </p:txBody>
      </p:sp>
    </p:spTree>
    <p:extLst>
      <p:ext uri="{BB962C8B-B14F-4D97-AF65-F5344CB8AC3E}">
        <p14:creationId xmlns:p14="http://schemas.microsoft.com/office/powerpoint/2010/main" val="53720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C1F3A5-6328-4FB2-B3AA-3E75E4A27087}" type="slidenum">
              <a:rPr lang="en-US" smtClean="0"/>
              <a:pPr/>
              <a:t>‹#›</a:t>
            </a:fld>
            <a:endParaRPr lang="en-US"/>
          </a:p>
        </p:txBody>
      </p:sp>
      <p:cxnSp>
        <p:nvCxnSpPr>
          <p:cNvPr id="17" name="Straight Connector 16">
            <a:extLst>
              <a:ext uri="{FF2B5EF4-FFF2-40B4-BE49-F238E27FC236}">
                <a16:creationId xmlns:a16="http://schemas.microsoft.com/office/drawing/2014/main" xmlns="" id="{79C70A9C-B071-413E-9019-2ABAE73680B1}"/>
              </a:ext>
            </a:extLst>
          </p:cNvPr>
          <p:cNvCxnSpPr>
            <a:cxnSpLocks/>
          </p:cNvCxnSpPr>
          <p:nvPr userDrawn="1"/>
        </p:nvCxnSpPr>
        <p:spPr bwMode="auto">
          <a:xfrm flipH="1">
            <a:off x="685800" y="2221871"/>
            <a:ext cx="1371600" cy="0"/>
          </a:xfrm>
          <a:prstGeom prst="line">
            <a:avLst/>
          </a:prstGeom>
          <a:solidFill>
            <a:schemeClr val="accent1"/>
          </a:solidFill>
          <a:ln w="762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www.website.com</a:t>
            </a:r>
            <a:endParaRPr lang="en-US" dirty="0"/>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pic>
        <p:nvPicPr>
          <p:cNvPr id="8" name="Picture 7">
            <a:extLst>
              <a:ext uri="{FF2B5EF4-FFF2-40B4-BE49-F238E27FC236}">
                <a16:creationId xmlns:a16="http://schemas.microsoft.com/office/drawing/2014/main" xmlns="" id="{8B95D632-C58E-42E5-9157-E85550AE9F6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059941" cy="6858000"/>
          </a:xfrm>
          <a:prstGeom prst="rect">
            <a:avLst/>
          </a:prstGeom>
        </p:spPr>
      </p:pic>
      <p:cxnSp>
        <p:nvCxnSpPr>
          <p:cNvPr id="9" name="Straight Connector 8">
            <a:extLst>
              <a:ext uri="{FF2B5EF4-FFF2-40B4-BE49-F238E27FC236}">
                <a16:creationId xmlns:a16="http://schemas.microsoft.com/office/drawing/2014/main" xmlns="" id="{782CCE64-0EC3-4C91-B8CA-BED101581C37}"/>
              </a:ext>
            </a:extLst>
          </p:cNvPr>
          <p:cNvCxnSpPr>
            <a:cxnSpLocks/>
          </p:cNvCxnSpPr>
          <p:nvPr userDrawn="1"/>
        </p:nvCxnSpPr>
        <p:spPr bwMode="auto">
          <a:xfrm flipH="1">
            <a:off x="7391400" y="6369866"/>
            <a:ext cx="935214" cy="0"/>
          </a:xfrm>
          <a:prstGeom prst="line">
            <a:avLst/>
          </a:prstGeom>
          <a:solidFill>
            <a:schemeClr val="accent1"/>
          </a:solidFill>
          <a:ln w="381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Connector 9">
            <a:extLst>
              <a:ext uri="{FF2B5EF4-FFF2-40B4-BE49-F238E27FC236}">
                <a16:creationId xmlns:a16="http://schemas.microsoft.com/office/drawing/2014/main" xmlns="" id="{61975EC7-9458-428F-9C2D-4E48814C80A8}"/>
              </a:ext>
            </a:extLst>
          </p:cNvPr>
          <p:cNvCxnSpPr>
            <a:cxnSpLocks/>
          </p:cNvCxnSpPr>
          <p:nvPr userDrawn="1"/>
        </p:nvCxnSpPr>
        <p:spPr bwMode="auto">
          <a:xfrm flipH="1">
            <a:off x="3505200" y="1981200"/>
            <a:ext cx="1371600" cy="0"/>
          </a:xfrm>
          <a:prstGeom prst="line">
            <a:avLst/>
          </a:prstGeom>
          <a:solidFill>
            <a:schemeClr val="accent1"/>
          </a:solidFill>
          <a:ln w="762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6CE24-4802-4D54-95B4-BA344B65EA85}" type="slidenum">
              <a:rPr lang="en-US" smtClean="0"/>
              <a:pPr/>
              <a:t>‹#›</a:t>
            </a:fld>
            <a:endParaRPr lang="en-US"/>
          </a:p>
        </p:txBody>
      </p:sp>
      <p:pic>
        <p:nvPicPr>
          <p:cNvPr id="15" name="Picture 14">
            <a:extLst>
              <a:ext uri="{FF2B5EF4-FFF2-40B4-BE49-F238E27FC236}">
                <a16:creationId xmlns:a16="http://schemas.microsoft.com/office/drawing/2014/main" xmlns="" id="{43204CEE-29BF-408C-8957-85539EBC52C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07819"/>
            <a:ext cx="9144000" cy="7065819"/>
          </a:xfrm>
          <a:prstGeom prst="rect">
            <a:avLst/>
          </a:prstGeom>
        </p:spPr>
      </p:pic>
      <p:cxnSp>
        <p:nvCxnSpPr>
          <p:cNvPr id="16" name="Straight Connector 15">
            <a:extLst>
              <a:ext uri="{FF2B5EF4-FFF2-40B4-BE49-F238E27FC236}">
                <a16:creationId xmlns:a16="http://schemas.microsoft.com/office/drawing/2014/main" xmlns="" id="{A47389DD-EA97-4942-A6BC-32AD00AABEE5}"/>
              </a:ext>
            </a:extLst>
          </p:cNvPr>
          <p:cNvCxnSpPr>
            <a:cxnSpLocks/>
          </p:cNvCxnSpPr>
          <p:nvPr userDrawn="1"/>
        </p:nvCxnSpPr>
        <p:spPr bwMode="auto">
          <a:xfrm flipH="1">
            <a:off x="525102" y="1448212"/>
            <a:ext cx="1371600" cy="0"/>
          </a:xfrm>
          <a:prstGeom prst="line">
            <a:avLst/>
          </a:prstGeom>
          <a:solidFill>
            <a:schemeClr val="accent1"/>
          </a:solidFill>
          <a:ln w="762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Footer Placeholder 4">
            <a:extLst>
              <a:ext uri="{FF2B5EF4-FFF2-40B4-BE49-F238E27FC236}">
                <a16:creationId xmlns:a16="http://schemas.microsoft.com/office/drawing/2014/main" xmlns="" id="{BF1C06F6-079F-4D7D-A1E2-15A1EB1F5D02}"/>
              </a:ext>
            </a:extLst>
          </p:cNvPr>
          <p:cNvSpPr txBox="1">
            <a:spLocks/>
          </p:cNvSpPr>
          <p:nvPr userDrawn="1"/>
        </p:nvSpPr>
        <p:spPr bwMode="auto">
          <a:xfrm>
            <a:off x="5431014" y="6400799"/>
            <a:ext cx="2895600" cy="297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2"/>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a:lstStyle>
          <a:p>
            <a:r>
              <a:rPr lang="en-US" dirty="0">
                <a:solidFill>
                  <a:schemeClr val="bg1"/>
                </a:solidFill>
              </a:rPr>
              <a:t>www.website.com</a:t>
            </a:r>
          </a:p>
        </p:txBody>
      </p:sp>
      <p:cxnSp>
        <p:nvCxnSpPr>
          <p:cNvPr id="18" name="Straight Connector 17">
            <a:extLst>
              <a:ext uri="{FF2B5EF4-FFF2-40B4-BE49-F238E27FC236}">
                <a16:creationId xmlns:a16="http://schemas.microsoft.com/office/drawing/2014/main" xmlns="" id="{30F83EA3-4AD2-428A-818C-0EB9BE12E8CA}"/>
              </a:ext>
            </a:extLst>
          </p:cNvPr>
          <p:cNvCxnSpPr>
            <a:cxnSpLocks/>
          </p:cNvCxnSpPr>
          <p:nvPr userDrawn="1"/>
        </p:nvCxnSpPr>
        <p:spPr bwMode="auto">
          <a:xfrm flipH="1">
            <a:off x="7391400" y="6369866"/>
            <a:ext cx="935214" cy="0"/>
          </a:xfrm>
          <a:prstGeom prst="line">
            <a:avLst/>
          </a:prstGeom>
          <a:solidFill>
            <a:schemeClr val="accent1"/>
          </a:solidFill>
          <a:ln w="381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10DBC1-E759-4966-8107-C4FA0C63EC49}" type="slidenum">
              <a:rPr lang="en-US" smtClean="0"/>
              <a:pPr/>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7E1477-A04E-4867-BCD2-FFC1258259C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A0436A-392B-4C7E-94FD-D88168581C3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B0F960D-7E0F-4A16-8181-649AAE80A3E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14007-DB48-4964-A027-83B2317A78A8}" type="slidenum">
              <a:rPr lang="en-US" smtClean="0"/>
              <a:pPr/>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F591E4-4E99-4491-AC09-2C216BD35079}" type="slidenum">
              <a:rPr lang="en-US" smtClean="0"/>
              <a:pPr/>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538D47-1DE6-4025-B5E8-37EAC36F8DD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8E6FC9-29BD-43D4-BEFA-BD4B84EAB2FB}" type="slidenum">
              <a:rPr lang="en-US" smtClean="0"/>
              <a:pPr/>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bg1">
            <a:lumMod val="95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43204CEE-29BF-408C-8957-85539EBC52C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07819"/>
            <a:ext cx="9144000" cy="7065819"/>
          </a:xfrm>
          <a:prstGeom prst="rect">
            <a:avLst/>
          </a:prstGeom>
        </p:spPr>
      </p:pic>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6B6CE24-4802-4D54-95B4-BA344B65EA85}" type="slidenum">
              <a:rPr lang="en-US"/>
              <a:pPr/>
              <a:t>‹#›</a:t>
            </a:fld>
            <a:endParaRPr lang="en-US"/>
          </a:p>
        </p:txBody>
      </p:sp>
      <p:sp>
        <p:nvSpPr>
          <p:cNvPr id="9" name="Title 1">
            <a:extLst>
              <a:ext uri="{FF2B5EF4-FFF2-40B4-BE49-F238E27FC236}">
                <a16:creationId xmlns:a16="http://schemas.microsoft.com/office/drawing/2014/main" xmlns="" id="{8CC1CD34-47C6-4FEC-B6E6-A33B951E8DDE}"/>
              </a:ext>
            </a:extLst>
          </p:cNvPr>
          <p:cNvSpPr>
            <a:spLocks noGrp="1"/>
          </p:cNvSpPr>
          <p:nvPr>
            <p:ph type="title"/>
          </p:nvPr>
        </p:nvSpPr>
        <p:spPr>
          <a:xfrm>
            <a:off x="525102" y="281618"/>
            <a:ext cx="7856898" cy="1143000"/>
          </a:xfrm>
        </p:spPr>
        <p:txBody>
          <a:bodyPr/>
          <a:lstStyle>
            <a:lvl1pPr algn="l">
              <a:defRPr/>
            </a:lvl1pPr>
          </a:lstStyle>
          <a:p>
            <a:r>
              <a:rPr lang="en-US" smtClean="0"/>
              <a:t>Click to edit Master title style</a:t>
            </a:r>
            <a:endParaRPr lang="en-US" dirty="0"/>
          </a:p>
        </p:txBody>
      </p:sp>
      <p:sp>
        <p:nvSpPr>
          <p:cNvPr id="10" name="Content Placeholder 2">
            <a:extLst>
              <a:ext uri="{FF2B5EF4-FFF2-40B4-BE49-F238E27FC236}">
                <a16:creationId xmlns:a16="http://schemas.microsoft.com/office/drawing/2014/main" xmlns="" id="{C81C4404-15B5-4B18-A231-689D858689B6}"/>
              </a:ext>
            </a:extLst>
          </p:cNvPr>
          <p:cNvSpPr>
            <a:spLocks noGrp="1"/>
          </p:cNvSpPr>
          <p:nvPr>
            <p:ph idx="1"/>
          </p:nvPr>
        </p:nvSpPr>
        <p:spPr>
          <a:xfrm>
            <a:off x="525102" y="1676400"/>
            <a:ext cx="7856898" cy="3809999"/>
          </a:xfrm>
        </p:spPr>
        <p:txBody>
          <a:bodyPr/>
          <a:lstStyle>
            <a:lvl1pPr algn="l">
              <a:defRPr sz="1800"/>
            </a:lvl1pPr>
            <a:lvl2pPr algn="l">
              <a:defRPr sz="1600"/>
            </a:lvl2pPr>
            <a:lvl3pPr algn="l">
              <a:defRPr sz="1400"/>
            </a:lvl3pPr>
            <a:lvl4pPr algn="l">
              <a:defRPr sz="1200"/>
            </a:lvl4pPr>
            <a:lvl5pPr algn="l">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1" name="Straight Connector 10">
            <a:extLst>
              <a:ext uri="{FF2B5EF4-FFF2-40B4-BE49-F238E27FC236}">
                <a16:creationId xmlns:a16="http://schemas.microsoft.com/office/drawing/2014/main" xmlns="" id="{A47389DD-EA97-4942-A6BC-32AD00AABEE5}"/>
              </a:ext>
            </a:extLst>
          </p:cNvPr>
          <p:cNvCxnSpPr>
            <a:cxnSpLocks/>
          </p:cNvCxnSpPr>
          <p:nvPr userDrawn="1"/>
        </p:nvCxnSpPr>
        <p:spPr bwMode="auto">
          <a:xfrm flipH="1">
            <a:off x="525102" y="1448212"/>
            <a:ext cx="1371600" cy="0"/>
          </a:xfrm>
          <a:prstGeom prst="line">
            <a:avLst/>
          </a:prstGeom>
          <a:solidFill>
            <a:schemeClr val="accent1"/>
          </a:solidFill>
          <a:ln w="762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Footer Placeholder 4">
            <a:extLst>
              <a:ext uri="{FF2B5EF4-FFF2-40B4-BE49-F238E27FC236}">
                <a16:creationId xmlns:a16="http://schemas.microsoft.com/office/drawing/2014/main" xmlns="" id="{BF1C06F6-079F-4D7D-A1E2-15A1EB1F5D02}"/>
              </a:ext>
            </a:extLst>
          </p:cNvPr>
          <p:cNvSpPr txBox="1">
            <a:spLocks/>
          </p:cNvSpPr>
          <p:nvPr userDrawn="1"/>
        </p:nvSpPr>
        <p:spPr bwMode="auto">
          <a:xfrm>
            <a:off x="5431014" y="6400799"/>
            <a:ext cx="2895600" cy="297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2"/>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a:lstStyle>
          <a:p>
            <a:r>
              <a:rPr lang="en-US" dirty="0">
                <a:solidFill>
                  <a:schemeClr val="bg1"/>
                </a:solidFill>
              </a:rPr>
              <a:t>www.website.com</a:t>
            </a:r>
          </a:p>
        </p:txBody>
      </p:sp>
      <p:cxnSp>
        <p:nvCxnSpPr>
          <p:cNvPr id="13" name="Straight Connector 12">
            <a:extLst>
              <a:ext uri="{FF2B5EF4-FFF2-40B4-BE49-F238E27FC236}">
                <a16:creationId xmlns:a16="http://schemas.microsoft.com/office/drawing/2014/main" xmlns="" id="{30F83EA3-4AD2-428A-818C-0EB9BE12E8CA}"/>
              </a:ext>
            </a:extLst>
          </p:cNvPr>
          <p:cNvCxnSpPr>
            <a:cxnSpLocks/>
          </p:cNvCxnSpPr>
          <p:nvPr userDrawn="1"/>
        </p:nvCxnSpPr>
        <p:spPr bwMode="auto">
          <a:xfrm flipH="1">
            <a:off x="7391400" y="6369866"/>
            <a:ext cx="935214" cy="0"/>
          </a:xfrm>
          <a:prstGeom prst="line">
            <a:avLst/>
          </a:prstGeom>
          <a:solidFill>
            <a:schemeClr val="accent1"/>
          </a:solidFill>
          <a:ln w="381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133122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endParaRPr lang="en-US" dirty="0"/>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dirty="0"/>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9B828C93-AB5E-45D6-9584-70B4815E1094}" type="slidenum">
              <a:rPr lang="en-US" smtClean="0"/>
              <a:pPr/>
              <a:t>‹#›</a:t>
            </a:fld>
            <a:endParaRPr lang="en-US" dirty="0"/>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651" r:id="rId12"/>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990600"/>
            <a:ext cx="7772400" cy="1066800"/>
          </a:xfrm>
        </p:spPr>
        <p:txBody>
          <a:bodyPr>
            <a:normAutofit/>
          </a:bodyPr>
          <a:lstStyle/>
          <a:p>
            <a:r>
              <a:rPr lang="en-US" sz="4800" cap="all" dirty="0" smtClean="0">
                <a:solidFill>
                  <a:schemeClr val="tx1"/>
                </a:solidFill>
              </a:rPr>
              <a:t>Field report of botany</a:t>
            </a:r>
            <a:endParaRPr lang="en-US" sz="4800" cap="all" dirty="0">
              <a:solidFill>
                <a:schemeClr val="tx1"/>
              </a:solidFill>
            </a:endParaRPr>
          </a:p>
        </p:txBody>
      </p:sp>
      <p:sp>
        <p:nvSpPr>
          <p:cNvPr id="3" name="Subtitle 2"/>
          <p:cNvSpPr>
            <a:spLocks noGrp="1"/>
          </p:cNvSpPr>
          <p:nvPr>
            <p:ph type="subTitle" idx="1"/>
          </p:nvPr>
        </p:nvSpPr>
        <p:spPr>
          <a:xfrm>
            <a:off x="914400" y="2438400"/>
            <a:ext cx="6400800" cy="1473200"/>
          </a:xfrm>
        </p:spPr>
        <p:txBody>
          <a:bodyPr>
            <a:normAutofit/>
          </a:bodyPr>
          <a:lstStyle/>
          <a:p>
            <a:r>
              <a:rPr lang="en-US" sz="2800" b="1" dirty="0" smtClean="0">
                <a:solidFill>
                  <a:schemeClr val="tx1">
                    <a:lumMod val="85000"/>
                    <a:lumOff val="15000"/>
                  </a:schemeClr>
                </a:solidFill>
                <a:latin typeface="Baskerville Old Face" pitchFamily="18" charset="0"/>
              </a:rPr>
              <a:t>Topic : Medicinal plants found in locality </a:t>
            </a:r>
            <a:endParaRPr lang="en-US" sz="2800" b="1" dirty="0">
              <a:solidFill>
                <a:schemeClr val="tx1">
                  <a:lumMod val="85000"/>
                  <a:lumOff val="15000"/>
                </a:schemeClr>
              </a:solidFill>
              <a:latin typeface="Baskerville Old Face" pitchFamily="18" charset="0"/>
            </a:endParaRPr>
          </a:p>
        </p:txBody>
      </p:sp>
      <p:sp>
        <p:nvSpPr>
          <p:cNvPr id="4" name="TextBox 3"/>
          <p:cNvSpPr txBox="1"/>
          <p:nvPr/>
        </p:nvSpPr>
        <p:spPr>
          <a:xfrm>
            <a:off x="5562600" y="4495800"/>
            <a:ext cx="2362200" cy="923330"/>
          </a:xfrm>
          <a:prstGeom prst="rect">
            <a:avLst/>
          </a:prstGeom>
          <a:noFill/>
        </p:spPr>
        <p:txBody>
          <a:bodyPr wrap="square" rtlCol="0">
            <a:spAutoFit/>
          </a:bodyPr>
          <a:lstStyle/>
          <a:p>
            <a:r>
              <a:rPr lang="en-US" dirty="0" smtClean="0">
                <a:latin typeface="Rockwell" pitchFamily="18" charset="0"/>
              </a:rPr>
              <a:t>Submitted by:-</a:t>
            </a:r>
          </a:p>
          <a:p>
            <a:r>
              <a:rPr lang="en-US" dirty="0" err="1" smtClean="0">
                <a:latin typeface="Rockwell" pitchFamily="18" charset="0"/>
              </a:rPr>
              <a:t>Diksha</a:t>
            </a:r>
            <a:r>
              <a:rPr lang="en-US" dirty="0" smtClean="0">
                <a:latin typeface="Rockwell" pitchFamily="18" charset="0"/>
              </a:rPr>
              <a:t> </a:t>
            </a:r>
            <a:r>
              <a:rPr lang="en-US" dirty="0" err="1" smtClean="0">
                <a:latin typeface="Rockwell" pitchFamily="18" charset="0"/>
              </a:rPr>
              <a:t>arora</a:t>
            </a:r>
            <a:r>
              <a:rPr lang="en-US" dirty="0" smtClean="0">
                <a:latin typeface="Rockwell" pitchFamily="18" charset="0"/>
              </a:rPr>
              <a:t> </a:t>
            </a:r>
          </a:p>
          <a:p>
            <a:r>
              <a:rPr lang="en-US" dirty="0" err="1">
                <a:latin typeface="Rockwell" pitchFamily="18" charset="0"/>
              </a:rPr>
              <a:t>B</a:t>
            </a:r>
            <a:r>
              <a:rPr lang="en-US" dirty="0" err="1" smtClean="0">
                <a:latin typeface="Rockwell" pitchFamily="18" charset="0"/>
              </a:rPr>
              <a:t>.Sc</a:t>
            </a:r>
            <a:r>
              <a:rPr lang="en-US" dirty="0" smtClean="0">
                <a:latin typeface="Rockwell" pitchFamily="18" charset="0"/>
              </a:rPr>
              <a:t> final yr.   </a:t>
            </a:r>
            <a:endParaRPr lang="en-US" dirty="0">
              <a:latin typeface="Rockwell" pitchFamily="18" charset="0"/>
            </a:endParaRPr>
          </a:p>
        </p:txBody>
      </p:sp>
      <p:sp>
        <p:nvSpPr>
          <p:cNvPr id="5" name="TextBox 4"/>
          <p:cNvSpPr txBox="1"/>
          <p:nvPr/>
        </p:nvSpPr>
        <p:spPr>
          <a:xfrm>
            <a:off x="609600" y="4495800"/>
            <a:ext cx="3276600" cy="1200329"/>
          </a:xfrm>
          <a:prstGeom prst="rect">
            <a:avLst/>
          </a:prstGeom>
          <a:noFill/>
        </p:spPr>
        <p:txBody>
          <a:bodyPr wrap="square" rtlCol="0">
            <a:spAutoFit/>
          </a:bodyPr>
          <a:lstStyle/>
          <a:p>
            <a:r>
              <a:rPr lang="en-US" dirty="0" smtClean="0">
                <a:latin typeface="Rockwell" pitchFamily="18" charset="0"/>
              </a:rPr>
              <a:t>Submitted to:-</a:t>
            </a:r>
          </a:p>
          <a:p>
            <a:r>
              <a:rPr lang="en-US" dirty="0" smtClean="0">
                <a:latin typeface="Rockwell" pitchFamily="18" charset="0"/>
              </a:rPr>
              <a:t> Prof. </a:t>
            </a:r>
            <a:r>
              <a:rPr lang="en-US" dirty="0" err="1" smtClean="0">
                <a:latin typeface="Rockwell" pitchFamily="18" charset="0"/>
              </a:rPr>
              <a:t>Manjeet</a:t>
            </a:r>
            <a:r>
              <a:rPr lang="en-US" dirty="0" smtClean="0">
                <a:latin typeface="Rockwell" pitchFamily="18" charset="0"/>
              </a:rPr>
              <a:t> </a:t>
            </a:r>
            <a:r>
              <a:rPr lang="en-US" dirty="0" err="1" smtClean="0">
                <a:latin typeface="Rockwell" pitchFamily="18" charset="0"/>
              </a:rPr>
              <a:t>kaur</a:t>
            </a:r>
            <a:r>
              <a:rPr lang="en-US" dirty="0" smtClean="0">
                <a:latin typeface="Rockwell" pitchFamily="18" charset="0"/>
              </a:rPr>
              <a:t>          	       </a:t>
            </a:r>
            <a:r>
              <a:rPr lang="en-US" dirty="0" err="1" smtClean="0">
                <a:latin typeface="Rockwell" pitchFamily="18" charset="0"/>
              </a:rPr>
              <a:t>Manchanda</a:t>
            </a:r>
            <a:endParaRPr lang="en-US" dirty="0" smtClean="0">
              <a:latin typeface="Rockwell" pitchFamily="18" charset="0"/>
            </a:endParaRPr>
          </a:p>
          <a:p>
            <a:r>
              <a:rPr lang="en-US" dirty="0" smtClean="0">
                <a:latin typeface="Rockwell" pitchFamily="18" charset="0"/>
              </a:rPr>
              <a:t>Ass. Prof. </a:t>
            </a:r>
            <a:r>
              <a:rPr lang="en-US" dirty="0" err="1">
                <a:latin typeface="Rockwell" pitchFamily="18" charset="0"/>
              </a:rPr>
              <a:t>P</a:t>
            </a:r>
            <a:r>
              <a:rPr lang="en-US" dirty="0" err="1" smtClean="0">
                <a:latin typeface="Rockwell" pitchFamily="18" charset="0"/>
              </a:rPr>
              <a:t>ooja</a:t>
            </a:r>
            <a:r>
              <a:rPr lang="en-US" dirty="0" smtClean="0">
                <a:latin typeface="Rockwell" pitchFamily="18" charset="0"/>
              </a:rPr>
              <a:t> </a:t>
            </a:r>
            <a:r>
              <a:rPr lang="en-US" dirty="0" err="1">
                <a:latin typeface="Rockwell" pitchFamily="18" charset="0"/>
              </a:rPr>
              <a:t>V</a:t>
            </a:r>
            <a:r>
              <a:rPr lang="en-US" dirty="0" err="1" smtClean="0">
                <a:latin typeface="Rockwell" pitchFamily="18" charset="0"/>
              </a:rPr>
              <a:t>erma</a:t>
            </a:r>
            <a:r>
              <a:rPr lang="en-US" dirty="0" smtClean="0">
                <a:latin typeface="Rockwell" pitchFamily="18" charset="0"/>
              </a:rPr>
              <a:t>    </a:t>
            </a:r>
            <a:endParaRPr lang="en-US" dirty="0">
              <a:latin typeface="Rockwell" pitchFamily="18" charset="0"/>
            </a:endParaRPr>
          </a:p>
        </p:txBody>
      </p:sp>
    </p:spTree>
    <p:extLst>
      <p:ext uri="{BB962C8B-B14F-4D97-AF65-F5344CB8AC3E}">
        <p14:creationId xmlns:p14="http://schemas.microsoft.com/office/powerpoint/2010/main" val="26539055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D4FE746-DABC-4BA6-B752-6B5ECE3C8DC5}"/>
              </a:ext>
            </a:extLst>
          </p:cNvPr>
          <p:cNvSpPr>
            <a:spLocks noGrp="1"/>
          </p:cNvSpPr>
          <p:nvPr>
            <p:ph idx="1"/>
          </p:nvPr>
        </p:nvSpPr>
        <p:spPr>
          <a:xfrm>
            <a:off x="3505200" y="2057400"/>
            <a:ext cx="5334000" cy="4191000"/>
          </a:xfrm>
        </p:spPr>
        <p:txBody>
          <a:bodyPr>
            <a:noAutofit/>
          </a:bodyPr>
          <a:lstStyle/>
          <a:p>
            <a:r>
              <a:rPr lang="en-US" sz="1400" i="1" dirty="0" smtClean="0"/>
              <a:t>The success and final outcome of this project required a lot of guidance and assistance from many people and I am extremely privileged to have got this all along the completion of my project. All that I have done is only due to such supervision and assistance and I would not forget to thank them.</a:t>
            </a:r>
            <a:endParaRPr lang="en-US" sz="1400" dirty="0" smtClean="0"/>
          </a:p>
          <a:p>
            <a:r>
              <a:rPr lang="en-US" sz="1400" i="1" dirty="0" smtClean="0"/>
              <a:t>I respect and thank </a:t>
            </a:r>
            <a:r>
              <a:rPr lang="en-US" sz="1400" b="1" i="1" dirty="0" smtClean="0"/>
              <a:t>Prof. Manjit Kaur </a:t>
            </a:r>
            <a:r>
              <a:rPr lang="en-US" sz="1400" b="1" i="1" dirty="0" err="1" smtClean="0"/>
              <a:t>Manchanda</a:t>
            </a:r>
            <a:r>
              <a:rPr lang="en-US" sz="1400" i="1" dirty="0" smtClean="0"/>
              <a:t> &amp; </a:t>
            </a:r>
            <a:r>
              <a:rPr lang="en-US" sz="1400" b="1" i="1" dirty="0" smtClean="0"/>
              <a:t>Prof. Pooja Verma</a:t>
            </a:r>
            <a:r>
              <a:rPr lang="en-US" sz="1400" i="1" dirty="0" smtClean="0"/>
              <a:t> for providing me an opportunity to do the project work and giving us all support and guidance which made me complete the project duly. I am extremely thankful to them for providing such a nice support and guidance, although she had busy schedule managing the corporate affairs.</a:t>
            </a:r>
            <a:r>
              <a:rPr lang="en-US" sz="1400" dirty="0" smtClean="0"/>
              <a:t> </a:t>
            </a:r>
          </a:p>
          <a:p>
            <a:r>
              <a:rPr lang="en-US" sz="1400" i="1" dirty="0" smtClean="0"/>
              <a:t>I owe my deep gratitude to my mates who took keen interest on our project work and guided us all along, till the completion of our project work by providing all the necessary information for developing a good system.</a:t>
            </a:r>
            <a:endParaRPr lang="en-US" sz="1400" dirty="0" smtClean="0"/>
          </a:p>
          <a:p>
            <a:r>
              <a:rPr lang="en-US" sz="1400" i="1" dirty="0" smtClean="0"/>
              <a:t>I am thankful to and fortunate enough to get constant encouragement, support and guidance from all which helped us in successfully completing our project work.</a:t>
            </a:r>
            <a:endParaRPr lang="en-US" sz="1400" dirty="0" smtClean="0"/>
          </a:p>
          <a:p>
            <a:pPr marL="0" indent="0">
              <a:buNone/>
            </a:pPr>
            <a:endParaRPr lang="en-US" sz="1400" dirty="0"/>
          </a:p>
        </p:txBody>
      </p:sp>
      <p:sp>
        <p:nvSpPr>
          <p:cNvPr id="2" name="Title 1">
            <a:extLst>
              <a:ext uri="{FF2B5EF4-FFF2-40B4-BE49-F238E27FC236}">
                <a16:creationId xmlns:a16="http://schemas.microsoft.com/office/drawing/2014/main" xmlns="" id="{E8288F39-5C76-4F74-B93C-24276662120B}"/>
              </a:ext>
            </a:extLst>
          </p:cNvPr>
          <p:cNvSpPr>
            <a:spLocks noGrp="1"/>
          </p:cNvSpPr>
          <p:nvPr>
            <p:ph type="title"/>
          </p:nvPr>
        </p:nvSpPr>
        <p:spPr>
          <a:xfrm>
            <a:off x="762000" y="381000"/>
            <a:ext cx="8229600" cy="1252728"/>
          </a:xfrm>
        </p:spPr>
        <p:txBody>
          <a:bodyPr/>
          <a:lstStyle/>
          <a:p>
            <a:r>
              <a:rPr lang="en-US" dirty="0" smtClean="0">
                <a:solidFill>
                  <a:schemeClr val="tx1"/>
                </a:solidFill>
              </a:rPr>
              <a:t>          Acknowledgement </a:t>
            </a:r>
            <a:endParaRPr lang="en-US" dirty="0">
              <a:solidFill>
                <a:schemeClr val="tx1"/>
              </a:solidFill>
            </a:endParaRPr>
          </a:p>
        </p:txBody>
      </p:sp>
    </p:spTree>
    <p:extLst>
      <p:ext uri="{BB962C8B-B14F-4D97-AF65-F5344CB8AC3E}">
        <p14:creationId xmlns:p14="http://schemas.microsoft.com/office/powerpoint/2010/main" val="36338799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9DC86552-CA60-4C89-A565-3BD542C11D6F}"/>
              </a:ext>
            </a:extLst>
          </p:cNvPr>
          <p:cNvSpPr>
            <a:spLocks noGrp="1"/>
          </p:cNvSpPr>
          <p:nvPr>
            <p:ph type="title"/>
          </p:nvPr>
        </p:nvSpPr>
        <p:spPr>
          <a:xfrm>
            <a:off x="533400" y="609600"/>
            <a:ext cx="7772400" cy="1524000"/>
          </a:xfrm>
        </p:spPr>
        <p:txBody>
          <a:bodyPr/>
          <a:lstStyle/>
          <a:p>
            <a:pPr algn="l"/>
            <a:r>
              <a:rPr lang="en-US" dirty="0" smtClean="0">
                <a:solidFill>
                  <a:schemeClr val="tx1"/>
                </a:solidFill>
              </a:rPr>
              <a:t>Medicinal Plants </a:t>
            </a:r>
            <a:endParaRPr lang="en-US" dirty="0">
              <a:solidFill>
                <a:schemeClr val="tx1"/>
              </a:solidFill>
            </a:endParaRPr>
          </a:p>
        </p:txBody>
      </p:sp>
      <p:sp>
        <p:nvSpPr>
          <p:cNvPr id="5" name="Content Placeholder 4">
            <a:extLst>
              <a:ext uri="{FF2B5EF4-FFF2-40B4-BE49-F238E27FC236}">
                <a16:creationId xmlns:a16="http://schemas.microsoft.com/office/drawing/2014/main" xmlns="" id="{7D5939ED-6F51-4CDB-BAE5-68D46841EF16}"/>
              </a:ext>
            </a:extLst>
          </p:cNvPr>
          <p:cNvSpPr>
            <a:spLocks noGrp="1"/>
          </p:cNvSpPr>
          <p:nvPr>
            <p:ph type="body" idx="1"/>
          </p:nvPr>
        </p:nvSpPr>
        <p:spPr>
          <a:xfrm>
            <a:off x="533400" y="1447800"/>
            <a:ext cx="8001000" cy="3063049"/>
          </a:xfrm>
        </p:spPr>
        <p:txBody>
          <a:bodyPr>
            <a:noAutofit/>
          </a:bodyPr>
          <a:lstStyle/>
          <a:p>
            <a:r>
              <a:rPr lang="en-US" b="1" dirty="0" smtClean="0">
                <a:solidFill>
                  <a:schemeClr val="tx1"/>
                </a:solidFill>
              </a:rPr>
              <a:t>Medicinal plants</a:t>
            </a:r>
            <a:r>
              <a:rPr lang="en-US" dirty="0" smtClean="0">
                <a:solidFill>
                  <a:schemeClr val="tx1"/>
                </a:solidFill>
              </a:rPr>
              <a:t>, also called </a:t>
            </a:r>
            <a:r>
              <a:rPr lang="en-US" b="1" dirty="0" smtClean="0">
                <a:solidFill>
                  <a:schemeClr val="tx1"/>
                </a:solidFill>
              </a:rPr>
              <a:t>medicinal herbs</a:t>
            </a:r>
            <a:r>
              <a:rPr lang="en-US" dirty="0" smtClean="0">
                <a:solidFill>
                  <a:schemeClr val="tx1"/>
                </a:solidFill>
              </a:rPr>
              <a:t>, are basically any plants which provides health promoting characteristics, temporary relief or symptomatic problems or curative properties. Drugs or preparations can be made from such plants and used to prevent and treat diseases and ailments or to promote health and healing.</a:t>
            </a:r>
          </a:p>
          <a:p>
            <a:r>
              <a:rPr lang="en-US" dirty="0" smtClean="0">
                <a:solidFill>
                  <a:schemeClr val="tx1"/>
                </a:solidFill>
              </a:rPr>
              <a:t>Plants provide the predominant ingredients of medicines in most traditional systems of healing and have been the source of inspiration for several major pharmaceutical drugs.</a:t>
            </a:r>
          </a:p>
        </p:txBody>
      </p:sp>
    </p:spTree>
    <p:extLst>
      <p:ext uri="{BB962C8B-B14F-4D97-AF65-F5344CB8AC3E}">
        <p14:creationId xmlns:p14="http://schemas.microsoft.com/office/powerpoint/2010/main" val="25202337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21291"/>
            <a:ext cx="5650992" cy="1207509"/>
          </a:xfrm>
        </p:spPr>
        <p:txBody>
          <a:bodyPr/>
          <a:lstStyle/>
          <a:p>
            <a:pPr algn="l"/>
            <a:r>
              <a:rPr lang="en-US" dirty="0" smtClean="0">
                <a:solidFill>
                  <a:schemeClr val="tx1"/>
                </a:solidFill>
              </a:rPr>
              <a:t>Traditional use</a:t>
            </a:r>
            <a:endParaRPr lang="en-US" dirty="0">
              <a:solidFill>
                <a:schemeClr val="tx1"/>
              </a:solidFill>
            </a:endParaRPr>
          </a:p>
        </p:txBody>
      </p:sp>
      <p:sp>
        <p:nvSpPr>
          <p:cNvPr id="3" name="Content Placeholder 2"/>
          <p:cNvSpPr>
            <a:spLocks noGrp="1"/>
          </p:cNvSpPr>
          <p:nvPr>
            <p:ph type="body" idx="1"/>
          </p:nvPr>
        </p:nvSpPr>
        <p:spPr>
          <a:xfrm>
            <a:off x="381000" y="1524000"/>
            <a:ext cx="8458200" cy="2057400"/>
          </a:xfrm>
        </p:spPr>
        <p:txBody>
          <a:bodyPr>
            <a:noAutofit/>
          </a:bodyPr>
          <a:lstStyle/>
          <a:p>
            <a:r>
              <a:rPr lang="en-US" sz="2200" dirty="0" smtClean="0">
                <a:solidFill>
                  <a:schemeClr val="tx1"/>
                </a:solidFill>
              </a:rPr>
              <a:t>Medicinal plants had been used by all cultures throughout history. It was an integral part of the development of human civilization. Much of the medicinal use of plants seems to have been developed through observations of wild animals and by trial and error. As time went on, each tribe added the medicinal power of herbs in their area to its knowledge.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087694743"/>
              </p:ext>
            </p:extLst>
          </p:nvPr>
        </p:nvGraphicFramePr>
        <p:xfrm>
          <a:off x="838200" y="1600200"/>
          <a:ext cx="6949440" cy="4206244"/>
        </p:xfrm>
        <a:graphic>
          <a:graphicData uri="http://schemas.openxmlformats.org/drawingml/2006/table">
            <a:tbl>
              <a:tblPr firstRow="1" firstCol="1" bandRow="1">
                <a:tableStyleId>{5C22544A-7EE6-4342-B048-85BDC9FD1C3A}</a:tableStyleId>
              </a:tblPr>
              <a:tblGrid>
                <a:gridCol w="1123500"/>
                <a:gridCol w="3509232"/>
                <a:gridCol w="2316708"/>
              </a:tblGrid>
              <a:tr h="635634">
                <a:tc>
                  <a:txBody>
                    <a:bodyPr/>
                    <a:lstStyle/>
                    <a:p>
                      <a:pPr marL="0" marR="0">
                        <a:lnSpc>
                          <a:spcPct val="115000"/>
                        </a:lnSpc>
                        <a:spcBef>
                          <a:spcPts val="0"/>
                        </a:spcBef>
                        <a:spcAft>
                          <a:spcPts val="0"/>
                        </a:spcAft>
                        <a:tabLst>
                          <a:tab pos="867410" algn="l"/>
                        </a:tabLst>
                      </a:pPr>
                      <a:r>
                        <a:rPr lang="en-US" sz="1800" dirty="0">
                          <a:effectLst/>
                        </a:rPr>
                        <a:t>Sr.no</a:t>
                      </a:r>
                      <a:endParaRPr lang="en-US" sz="1800" dirty="0">
                        <a:solidFill>
                          <a:srgbClr val="000000"/>
                        </a:solidFill>
                        <a:effectLst/>
                        <a:latin typeface="Lucida Sans Unicode"/>
                        <a:ea typeface="Lucida Sans Unicode"/>
                        <a:cs typeface="Times New Roman"/>
                      </a:endParaRPr>
                    </a:p>
                  </a:txBody>
                  <a:tcPr marL="36911" marR="36911" marT="0" marB="0"/>
                </a:tc>
                <a:tc>
                  <a:txBody>
                    <a:bodyPr/>
                    <a:lstStyle/>
                    <a:p>
                      <a:pPr marL="0" marR="0" algn="ctr">
                        <a:lnSpc>
                          <a:spcPct val="115000"/>
                        </a:lnSpc>
                        <a:spcBef>
                          <a:spcPts val="0"/>
                        </a:spcBef>
                        <a:spcAft>
                          <a:spcPts val="0"/>
                        </a:spcAft>
                        <a:tabLst>
                          <a:tab pos="867410" algn="l"/>
                        </a:tabLst>
                      </a:pPr>
                      <a:r>
                        <a:rPr lang="en-US" sz="1800" dirty="0">
                          <a:effectLst/>
                        </a:rPr>
                        <a:t>Botanical name</a:t>
                      </a:r>
                      <a:endParaRPr lang="en-US" sz="1800" dirty="0">
                        <a:solidFill>
                          <a:srgbClr val="000000"/>
                        </a:solidFill>
                        <a:effectLst/>
                        <a:latin typeface="Lucida Sans Unicode"/>
                        <a:ea typeface="Lucida Sans Unicode"/>
                        <a:cs typeface="Times New Roman"/>
                      </a:endParaRPr>
                    </a:p>
                  </a:txBody>
                  <a:tcPr marL="36911" marR="36911" marT="0" marB="0"/>
                </a:tc>
                <a:tc>
                  <a:txBody>
                    <a:bodyPr/>
                    <a:lstStyle/>
                    <a:p>
                      <a:pPr marL="0" marR="0" algn="ctr">
                        <a:lnSpc>
                          <a:spcPct val="115000"/>
                        </a:lnSpc>
                        <a:spcBef>
                          <a:spcPts val="0"/>
                        </a:spcBef>
                        <a:spcAft>
                          <a:spcPts val="0"/>
                        </a:spcAft>
                        <a:tabLst>
                          <a:tab pos="867410" algn="l"/>
                        </a:tabLst>
                      </a:pPr>
                      <a:r>
                        <a:rPr lang="en-US" sz="1800">
                          <a:effectLst/>
                        </a:rPr>
                        <a:t>Common name</a:t>
                      </a:r>
                      <a:endParaRPr lang="en-US" sz="1800">
                        <a:solidFill>
                          <a:srgbClr val="000000"/>
                        </a:solidFill>
                        <a:effectLst/>
                        <a:latin typeface="Lucida Sans Unicode"/>
                        <a:ea typeface="Lucida Sans Unicode"/>
                        <a:cs typeface="Times New Roman"/>
                      </a:endParaRPr>
                    </a:p>
                  </a:txBody>
                  <a:tcPr marL="36911" marR="36911" marT="0" marB="0"/>
                </a:tc>
              </a:tr>
              <a:tr h="357061">
                <a:tc>
                  <a:txBody>
                    <a:bodyPr/>
                    <a:lstStyle/>
                    <a:p>
                      <a:pPr marL="0" marR="0">
                        <a:lnSpc>
                          <a:spcPct val="115000"/>
                        </a:lnSpc>
                        <a:spcBef>
                          <a:spcPts val="0"/>
                        </a:spcBef>
                        <a:spcAft>
                          <a:spcPts val="0"/>
                        </a:spcAft>
                        <a:tabLst>
                          <a:tab pos="867410" algn="l"/>
                        </a:tabLst>
                      </a:pPr>
                      <a:r>
                        <a:rPr lang="en-US" sz="1800">
                          <a:effectLst/>
                        </a:rPr>
                        <a:t>1</a:t>
                      </a:r>
                      <a:endParaRPr lang="en-US" sz="1800">
                        <a:solidFill>
                          <a:srgbClr val="000000"/>
                        </a:solidFill>
                        <a:effectLst/>
                        <a:latin typeface="Lucida Sans Unicode"/>
                        <a:ea typeface="Lucida Sans Unicode"/>
                        <a:cs typeface="Times New Roman"/>
                      </a:endParaRPr>
                    </a:p>
                  </a:txBody>
                  <a:tcPr marL="36911" marR="36911" marT="0" marB="0"/>
                </a:tc>
                <a:tc>
                  <a:txBody>
                    <a:bodyPr/>
                    <a:lstStyle/>
                    <a:p>
                      <a:pPr marL="0" marR="0">
                        <a:lnSpc>
                          <a:spcPct val="115000"/>
                        </a:lnSpc>
                        <a:spcBef>
                          <a:spcPts val="0"/>
                        </a:spcBef>
                        <a:spcAft>
                          <a:spcPts val="0"/>
                        </a:spcAft>
                        <a:tabLst>
                          <a:tab pos="867410" algn="l"/>
                        </a:tabLst>
                      </a:pPr>
                      <a:r>
                        <a:rPr lang="en-US" sz="1800" u="sng" dirty="0">
                          <a:effectLst/>
                        </a:rPr>
                        <a:t>Aloe </a:t>
                      </a:r>
                      <a:r>
                        <a:rPr lang="en-US" sz="1800" u="sng" dirty="0" err="1">
                          <a:effectLst/>
                        </a:rPr>
                        <a:t>barbadensis</a:t>
                      </a:r>
                      <a:endParaRPr lang="en-US" sz="1800" dirty="0">
                        <a:solidFill>
                          <a:srgbClr val="000000"/>
                        </a:solidFill>
                        <a:effectLst/>
                        <a:latin typeface="Lucida Sans Unicode"/>
                        <a:ea typeface="Lucida Sans Unicode"/>
                        <a:cs typeface="Times New Roman"/>
                      </a:endParaRPr>
                    </a:p>
                  </a:txBody>
                  <a:tcPr marL="36911" marR="36911" marT="0" marB="0"/>
                </a:tc>
                <a:tc>
                  <a:txBody>
                    <a:bodyPr/>
                    <a:lstStyle/>
                    <a:p>
                      <a:pPr marL="0" marR="0">
                        <a:lnSpc>
                          <a:spcPct val="115000"/>
                        </a:lnSpc>
                        <a:spcBef>
                          <a:spcPts val="0"/>
                        </a:spcBef>
                        <a:spcAft>
                          <a:spcPts val="1000"/>
                        </a:spcAft>
                      </a:pPr>
                      <a:r>
                        <a:rPr lang="en-US" sz="1800">
                          <a:effectLst/>
                        </a:rPr>
                        <a:t>Aloe Vera</a:t>
                      </a:r>
                      <a:endParaRPr lang="en-US" sz="1800">
                        <a:solidFill>
                          <a:srgbClr val="000000"/>
                        </a:solidFill>
                        <a:effectLst/>
                        <a:latin typeface="Lucida Sans Unicode"/>
                        <a:ea typeface="Lucida Sans Unicode"/>
                        <a:cs typeface="Times New Roman"/>
                      </a:endParaRPr>
                    </a:p>
                  </a:txBody>
                  <a:tcPr marL="36911" marR="36911" marT="0" marB="0" anchor="ctr"/>
                </a:tc>
              </a:tr>
              <a:tr h="357061">
                <a:tc>
                  <a:txBody>
                    <a:bodyPr/>
                    <a:lstStyle/>
                    <a:p>
                      <a:pPr marL="0" marR="0">
                        <a:lnSpc>
                          <a:spcPct val="115000"/>
                        </a:lnSpc>
                        <a:spcBef>
                          <a:spcPts val="0"/>
                        </a:spcBef>
                        <a:spcAft>
                          <a:spcPts val="0"/>
                        </a:spcAft>
                        <a:tabLst>
                          <a:tab pos="867410" algn="l"/>
                        </a:tabLst>
                      </a:pPr>
                      <a:r>
                        <a:rPr lang="en-US" sz="1800">
                          <a:effectLst/>
                        </a:rPr>
                        <a:t>2</a:t>
                      </a:r>
                      <a:endParaRPr lang="en-US" sz="1800">
                        <a:solidFill>
                          <a:srgbClr val="000000"/>
                        </a:solidFill>
                        <a:effectLst/>
                        <a:latin typeface="Lucida Sans Unicode"/>
                        <a:ea typeface="Lucida Sans Unicode"/>
                        <a:cs typeface="Times New Roman"/>
                      </a:endParaRPr>
                    </a:p>
                  </a:txBody>
                  <a:tcPr marL="36911" marR="36911" marT="0" marB="0"/>
                </a:tc>
                <a:tc>
                  <a:txBody>
                    <a:bodyPr/>
                    <a:lstStyle/>
                    <a:p>
                      <a:pPr marL="0" marR="0">
                        <a:lnSpc>
                          <a:spcPct val="115000"/>
                        </a:lnSpc>
                        <a:spcBef>
                          <a:spcPts val="0"/>
                        </a:spcBef>
                        <a:spcAft>
                          <a:spcPts val="0"/>
                        </a:spcAft>
                        <a:tabLst>
                          <a:tab pos="867410" algn="l"/>
                        </a:tabLst>
                      </a:pPr>
                      <a:r>
                        <a:rPr lang="en-US" sz="1800" u="sng">
                          <a:effectLst/>
                        </a:rPr>
                        <a:t>Phyllanthus emblica</a:t>
                      </a:r>
                      <a:endParaRPr lang="en-US" sz="1800">
                        <a:solidFill>
                          <a:srgbClr val="000000"/>
                        </a:solidFill>
                        <a:effectLst/>
                        <a:latin typeface="Lucida Sans Unicode"/>
                        <a:ea typeface="Lucida Sans Unicode"/>
                        <a:cs typeface="Times New Roman"/>
                      </a:endParaRPr>
                    </a:p>
                  </a:txBody>
                  <a:tcPr marL="36911" marR="36911" marT="0" marB="0"/>
                </a:tc>
                <a:tc>
                  <a:txBody>
                    <a:bodyPr/>
                    <a:lstStyle/>
                    <a:p>
                      <a:pPr marL="0" marR="0">
                        <a:lnSpc>
                          <a:spcPct val="115000"/>
                        </a:lnSpc>
                        <a:spcBef>
                          <a:spcPts val="0"/>
                        </a:spcBef>
                        <a:spcAft>
                          <a:spcPts val="1000"/>
                        </a:spcAft>
                      </a:pPr>
                      <a:r>
                        <a:rPr lang="en-US" sz="1800">
                          <a:effectLst/>
                        </a:rPr>
                        <a:t>Amla</a:t>
                      </a:r>
                      <a:endParaRPr lang="en-US" sz="1800">
                        <a:solidFill>
                          <a:srgbClr val="000000"/>
                        </a:solidFill>
                        <a:effectLst/>
                        <a:latin typeface="Lucida Sans Unicode"/>
                        <a:ea typeface="Lucida Sans Unicode"/>
                        <a:cs typeface="Times New Roman"/>
                      </a:endParaRPr>
                    </a:p>
                  </a:txBody>
                  <a:tcPr marL="36911" marR="36911" marT="0" marB="0" anchor="ctr"/>
                </a:tc>
              </a:tr>
              <a:tr h="357061">
                <a:tc>
                  <a:txBody>
                    <a:bodyPr/>
                    <a:lstStyle/>
                    <a:p>
                      <a:pPr marL="0" marR="0">
                        <a:lnSpc>
                          <a:spcPct val="115000"/>
                        </a:lnSpc>
                        <a:spcBef>
                          <a:spcPts val="0"/>
                        </a:spcBef>
                        <a:spcAft>
                          <a:spcPts val="0"/>
                        </a:spcAft>
                        <a:tabLst>
                          <a:tab pos="867410" algn="l"/>
                        </a:tabLst>
                      </a:pPr>
                      <a:r>
                        <a:rPr lang="en-US" sz="1800">
                          <a:effectLst/>
                        </a:rPr>
                        <a:t>3</a:t>
                      </a:r>
                      <a:endParaRPr lang="en-US" sz="1800">
                        <a:solidFill>
                          <a:srgbClr val="000000"/>
                        </a:solidFill>
                        <a:effectLst/>
                        <a:latin typeface="Lucida Sans Unicode"/>
                        <a:ea typeface="Lucida Sans Unicode"/>
                        <a:cs typeface="Times New Roman"/>
                      </a:endParaRPr>
                    </a:p>
                  </a:txBody>
                  <a:tcPr marL="36911" marR="36911" marT="0" marB="0"/>
                </a:tc>
                <a:tc>
                  <a:txBody>
                    <a:bodyPr/>
                    <a:lstStyle/>
                    <a:p>
                      <a:pPr marL="0" marR="0">
                        <a:lnSpc>
                          <a:spcPct val="115000"/>
                        </a:lnSpc>
                        <a:spcBef>
                          <a:spcPts val="0"/>
                        </a:spcBef>
                        <a:spcAft>
                          <a:spcPts val="0"/>
                        </a:spcAft>
                        <a:tabLst>
                          <a:tab pos="867410" algn="l"/>
                        </a:tabLst>
                      </a:pPr>
                      <a:r>
                        <a:rPr lang="en-US" sz="1800" u="sng">
                          <a:effectLst/>
                        </a:rPr>
                        <a:t>Cassia fistula</a:t>
                      </a:r>
                      <a:endParaRPr lang="en-US" sz="1800">
                        <a:solidFill>
                          <a:srgbClr val="000000"/>
                        </a:solidFill>
                        <a:effectLst/>
                        <a:latin typeface="Lucida Sans Unicode"/>
                        <a:ea typeface="Lucida Sans Unicode"/>
                        <a:cs typeface="Times New Roman"/>
                      </a:endParaRPr>
                    </a:p>
                  </a:txBody>
                  <a:tcPr marL="36911" marR="36911" marT="0" marB="0"/>
                </a:tc>
                <a:tc>
                  <a:txBody>
                    <a:bodyPr/>
                    <a:lstStyle/>
                    <a:p>
                      <a:pPr marL="0" marR="0">
                        <a:lnSpc>
                          <a:spcPct val="115000"/>
                        </a:lnSpc>
                        <a:spcBef>
                          <a:spcPts val="0"/>
                        </a:spcBef>
                        <a:spcAft>
                          <a:spcPts val="0"/>
                        </a:spcAft>
                        <a:tabLst>
                          <a:tab pos="867410" algn="l"/>
                        </a:tabLst>
                      </a:pPr>
                      <a:r>
                        <a:rPr lang="en-US" sz="1800">
                          <a:effectLst/>
                        </a:rPr>
                        <a:t>Amaltas </a:t>
                      </a:r>
                      <a:endParaRPr lang="en-US" sz="1800">
                        <a:solidFill>
                          <a:srgbClr val="000000"/>
                        </a:solidFill>
                        <a:effectLst/>
                        <a:latin typeface="Lucida Sans Unicode"/>
                        <a:ea typeface="Lucida Sans Unicode"/>
                        <a:cs typeface="Times New Roman"/>
                      </a:endParaRPr>
                    </a:p>
                  </a:txBody>
                  <a:tcPr marL="36911" marR="36911" marT="0" marB="0" anchor="ctr"/>
                </a:tc>
              </a:tr>
              <a:tr h="357061">
                <a:tc>
                  <a:txBody>
                    <a:bodyPr/>
                    <a:lstStyle/>
                    <a:p>
                      <a:pPr marL="0" marR="0">
                        <a:lnSpc>
                          <a:spcPct val="115000"/>
                        </a:lnSpc>
                        <a:spcBef>
                          <a:spcPts val="0"/>
                        </a:spcBef>
                        <a:spcAft>
                          <a:spcPts val="0"/>
                        </a:spcAft>
                        <a:tabLst>
                          <a:tab pos="867410" algn="l"/>
                        </a:tabLst>
                      </a:pPr>
                      <a:r>
                        <a:rPr lang="en-US" sz="1800">
                          <a:effectLst/>
                        </a:rPr>
                        <a:t>4</a:t>
                      </a:r>
                      <a:endParaRPr lang="en-US" sz="1800">
                        <a:solidFill>
                          <a:srgbClr val="000000"/>
                        </a:solidFill>
                        <a:effectLst/>
                        <a:latin typeface="Lucida Sans Unicode"/>
                        <a:ea typeface="Lucida Sans Unicode"/>
                        <a:cs typeface="Times New Roman"/>
                      </a:endParaRPr>
                    </a:p>
                  </a:txBody>
                  <a:tcPr marL="36911" marR="36911" marT="0" marB="0"/>
                </a:tc>
                <a:tc>
                  <a:txBody>
                    <a:bodyPr/>
                    <a:lstStyle/>
                    <a:p>
                      <a:pPr marL="0" marR="0">
                        <a:lnSpc>
                          <a:spcPct val="115000"/>
                        </a:lnSpc>
                        <a:spcBef>
                          <a:spcPts val="0"/>
                        </a:spcBef>
                        <a:spcAft>
                          <a:spcPts val="0"/>
                        </a:spcAft>
                        <a:tabLst>
                          <a:tab pos="867410" algn="l"/>
                        </a:tabLst>
                      </a:pPr>
                      <a:r>
                        <a:rPr lang="en-US" sz="1800" u="sng">
                          <a:effectLst/>
                        </a:rPr>
                        <a:t>Musa paradisiaca</a:t>
                      </a:r>
                      <a:endParaRPr lang="en-US" sz="1800">
                        <a:solidFill>
                          <a:srgbClr val="000000"/>
                        </a:solidFill>
                        <a:effectLst/>
                        <a:latin typeface="Lucida Sans Unicode"/>
                        <a:ea typeface="Lucida Sans Unicode"/>
                        <a:cs typeface="Times New Roman"/>
                      </a:endParaRPr>
                    </a:p>
                  </a:txBody>
                  <a:tcPr marL="36911" marR="36911" marT="0" marB="0"/>
                </a:tc>
                <a:tc>
                  <a:txBody>
                    <a:bodyPr/>
                    <a:lstStyle/>
                    <a:p>
                      <a:pPr marL="0" marR="0">
                        <a:lnSpc>
                          <a:spcPct val="115000"/>
                        </a:lnSpc>
                        <a:spcBef>
                          <a:spcPts val="0"/>
                        </a:spcBef>
                        <a:spcAft>
                          <a:spcPts val="0"/>
                        </a:spcAft>
                        <a:tabLst>
                          <a:tab pos="867410" algn="l"/>
                        </a:tabLst>
                      </a:pPr>
                      <a:r>
                        <a:rPr lang="en-US" sz="1800">
                          <a:effectLst/>
                        </a:rPr>
                        <a:t>Banana</a:t>
                      </a:r>
                      <a:endParaRPr lang="en-US" sz="1800">
                        <a:solidFill>
                          <a:srgbClr val="000000"/>
                        </a:solidFill>
                        <a:effectLst/>
                        <a:latin typeface="Lucida Sans Unicode"/>
                        <a:ea typeface="Lucida Sans Unicode"/>
                        <a:cs typeface="Times New Roman"/>
                      </a:endParaRPr>
                    </a:p>
                  </a:txBody>
                  <a:tcPr marL="36911" marR="36911" marT="0" marB="0" anchor="ctr"/>
                </a:tc>
              </a:tr>
              <a:tr h="357061">
                <a:tc>
                  <a:txBody>
                    <a:bodyPr/>
                    <a:lstStyle/>
                    <a:p>
                      <a:pPr marL="0" marR="0">
                        <a:lnSpc>
                          <a:spcPct val="115000"/>
                        </a:lnSpc>
                        <a:spcBef>
                          <a:spcPts val="0"/>
                        </a:spcBef>
                        <a:spcAft>
                          <a:spcPts val="0"/>
                        </a:spcAft>
                        <a:tabLst>
                          <a:tab pos="867410" algn="l"/>
                        </a:tabLst>
                      </a:pPr>
                      <a:r>
                        <a:rPr lang="en-US" sz="1800">
                          <a:effectLst/>
                        </a:rPr>
                        <a:t>5</a:t>
                      </a:r>
                      <a:endParaRPr lang="en-US" sz="1800">
                        <a:solidFill>
                          <a:srgbClr val="000000"/>
                        </a:solidFill>
                        <a:effectLst/>
                        <a:latin typeface="Lucida Sans Unicode"/>
                        <a:ea typeface="Lucida Sans Unicode"/>
                        <a:cs typeface="Times New Roman"/>
                      </a:endParaRPr>
                    </a:p>
                  </a:txBody>
                  <a:tcPr marL="36911" marR="36911" marT="0" marB="0"/>
                </a:tc>
                <a:tc>
                  <a:txBody>
                    <a:bodyPr/>
                    <a:lstStyle/>
                    <a:p>
                      <a:pPr marL="0" marR="0">
                        <a:lnSpc>
                          <a:spcPct val="115000"/>
                        </a:lnSpc>
                        <a:spcBef>
                          <a:spcPts val="0"/>
                        </a:spcBef>
                        <a:spcAft>
                          <a:spcPts val="0"/>
                        </a:spcAft>
                        <a:tabLst>
                          <a:tab pos="867410" algn="l"/>
                        </a:tabLst>
                      </a:pPr>
                      <a:r>
                        <a:rPr lang="en-US" sz="1800" u="sng">
                          <a:effectLst/>
                        </a:rPr>
                        <a:t>Bryophyllum pinnatum</a:t>
                      </a:r>
                      <a:endParaRPr lang="en-US" sz="1800">
                        <a:solidFill>
                          <a:srgbClr val="000000"/>
                        </a:solidFill>
                        <a:effectLst/>
                        <a:latin typeface="Lucida Sans Unicode"/>
                        <a:ea typeface="Lucida Sans Unicode"/>
                        <a:cs typeface="Times New Roman"/>
                      </a:endParaRPr>
                    </a:p>
                  </a:txBody>
                  <a:tcPr marL="36911" marR="36911" marT="0" marB="0"/>
                </a:tc>
                <a:tc>
                  <a:txBody>
                    <a:bodyPr/>
                    <a:lstStyle/>
                    <a:p>
                      <a:pPr marL="0" marR="0">
                        <a:lnSpc>
                          <a:spcPct val="115000"/>
                        </a:lnSpc>
                        <a:spcBef>
                          <a:spcPts val="0"/>
                        </a:spcBef>
                        <a:spcAft>
                          <a:spcPts val="1000"/>
                        </a:spcAft>
                      </a:pPr>
                      <a:r>
                        <a:rPr lang="en-US" sz="1800">
                          <a:effectLst/>
                        </a:rPr>
                        <a:t>Bryophyllum </a:t>
                      </a:r>
                      <a:endParaRPr lang="en-US" sz="1800">
                        <a:solidFill>
                          <a:srgbClr val="000000"/>
                        </a:solidFill>
                        <a:effectLst/>
                        <a:latin typeface="Lucida Sans Unicode"/>
                        <a:ea typeface="Lucida Sans Unicode"/>
                        <a:cs typeface="Times New Roman"/>
                      </a:endParaRPr>
                    </a:p>
                  </a:txBody>
                  <a:tcPr marL="36911" marR="36911" marT="0" marB="0" anchor="ctr"/>
                </a:tc>
              </a:tr>
              <a:tr h="357061">
                <a:tc>
                  <a:txBody>
                    <a:bodyPr/>
                    <a:lstStyle/>
                    <a:p>
                      <a:pPr marL="0" marR="0">
                        <a:lnSpc>
                          <a:spcPct val="115000"/>
                        </a:lnSpc>
                        <a:spcBef>
                          <a:spcPts val="0"/>
                        </a:spcBef>
                        <a:spcAft>
                          <a:spcPts val="0"/>
                        </a:spcAft>
                        <a:tabLst>
                          <a:tab pos="867410" algn="l"/>
                        </a:tabLst>
                      </a:pPr>
                      <a:r>
                        <a:rPr lang="en-US" sz="1800">
                          <a:effectLst/>
                        </a:rPr>
                        <a:t>6</a:t>
                      </a:r>
                      <a:endParaRPr lang="en-US" sz="1800">
                        <a:solidFill>
                          <a:srgbClr val="000000"/>
                        </a:solidFill>
                        <a:effectLst/>
                        <a:latin typeface="Lucida Sans Unicode"/>
                        <a:ea typeface="Lucida Sans Unicode"/>
                        <a:cs typeface="Times New Roman"/>
                      </a:endParaRPr>
                    </a:p>
                  </a:txBody>
                  <a:tcPr marL="36911" marR="36911" marT="0" marB="0"/>
                </a:tc>
                <a:tc>
                  <a:txBody>
                    <a:bodyPr/>
                    <a:lstStyle/>
                    <a:p>
                      <a:pPr marL="0" marR="0">
                        <a:lnSpc>
                          <a:spcPct val="115000"/>
                        </a:lnSpc>
                        <a:spcBef>
                          <a:spcPts val="0"/>
                        </a:spcBef>
                        <a:spcAft>
                          <a:spcPts val="0"/>
                        </a:spcAft>
                        <a:tabLst>
                          <a:tab pos="867410" algn="l"/>
                        </a:tabLst>
                      </a:pPr>
                      <a:r>
                        <a:rPr lang="en-US" sz="1800" u="sng">
                          <a:effectLst/>
                        </a:rPr>
                        <a:t>Psidium guajava</a:t>
                      </a:r>
                      <a:endParaRPr lang="en-US" sz="1800">
                        <a:solidFill>
                          <a:srgbClr val="000000"/>
                        </a:solidFill>
                        <a:effectLst/>
                        <a:latin typeface="Lucida Sans Unicode"/>
                        <a:ea typeface="Lucida Sans Unicode"/>
                        <a:cs typeface="Times New Roman"/>
                      </a:endParaRPr>
                    </a:p>
                  </a:txBody>
                  <a:tcPr marL="36911" marR="36911" marT="0" marB="0"/>
                </a:tc>
                <a:tc>
                  <a:txBody>
                    <a:bodyPr/>
                    <a:lstStyle/>
                    <a:p>
                      <a:pPr marL="0" marR="0">
                        <a:lnSpc>
                          <a:spcPct val="115000"/>
                        </a:lnSpc>
                        <a:spcBef>
                          <a:spcPts val="0"/>
                        </a:spcBef>
                        <a:spcAft>
                          <a:spcPts val="1000"/>
                        </a:spcAft>
                      </a:pPr>
                      <a:r>
                        <a:rPr lang="en-US" sz="1800">
                          <a:effectLst/>
                        </a:rPr>
                        <a:t>Guava </a:t>
                      </a:r>
                      <a:endParaRPr lang="en-US" sz="1800">
                        <a:solidFill>
                          <a:srgbClr val="000000"/>
                        </a:solidFill>
                        <a:effectLst/>
                        <a:latin typeface="Lucida Sans Unicode"/>
                        <a:ea typeface="Lucida Sans Unicode"/>
                        <a:cs typeface="Times New Roman"/>
                      </a:endParaRPr>
                    </a:p>
                  </a:txBody>
                  <a:tcPr marL="36911" marR="36911" marT="0" marB="0" anchor="ctr"/>
                </a:tc>
              </a:tr>
              <a:tr h="357061">
                <a:tc>
                  <a:txBody>
                    <a:bodyPr/>
                    <a:lstStyle/>
                    <a:p>
                      <a:pPr marL="0" marR="0">
                        <a:lnSpc>
                          <a:spcPct val="115000"/>
                        </a:lnSpc>
                        <a:spcBef>
                          <a:spcPts val="0"/>
                        </a:spcBef>
                        <a:spcAft>
                          <a:spcPts val="0"/>
                        </a:spcAft>
                        <a:tabLst>
                          <a:tab pos="867410" algn="l"/>
                        </a:tabLst>
                      </a:pPr>
                      <a:r>
                        <a:rPr lang="en-US" sz="1800">
                          <a:effectLst/>
                        </a:rPr>
                        <a:t>7</a:t>
                      </a:r>
                      <a:endParaRPr lang="en-US" sz="1800">
                        <a:solidFill>
                          <a:srgbClr val="000000"/>
                        </a:solidFill>
                        <a:effectLst/>
                        <a:latin typeface="Lucida Sans Unicode"/>
                        <a:ea typeface="Lucida Sans Unicode"/>
                        <a:cs typeface="Times New Roman"/>
                      </a:endParaRPr>
                    </a:p>
                  </a:txBody>
                  <a:tcPr marL="36911" marR="36911" marT="0" marB="0"/>
                </a:tc>
                <a:tc>
                  <a:txBody>
                    <a:bodyPr/>
                    <a:lstStyle/>
                    <a:p>
                      <a:pPr marL="0" marR="0">
                        <a:lnSpc>
                          <a:spcPct val="115000"/>
                        </a:lnSpc>
                        <a:spcBef>
                          <a:spcPts val="0"/>
                        </a:spcBef>
                        <a:spcAft>
                          <a:spcPts val="0"/>
                        </a:spcAft>
                        <a:tabLst>
                          <a:tab pos="867410" algn="l"/>
                        </a:tabLst>
                      </a:pPr>
                      <a:r>
                        <a:rPr lang="en-US" sz="1800" u="sng">
                          <a:effectLst/>
                        </a:rPr>
                        <a:t>Mangifera indica</a:t>
                      </a:r>
                      <a:endParaRPr lang="en-US" sz="1800">
                        <a:solidFill>
                          <a:srgbClr val="000000"/>
                        </a:solidFill>
                        <a:effectLst/>
                        <a:latin typeface="Lucida Sans Unicode"/>
                        <a:ea typeface="Lucida Sans Unicode"/>
                        <a:cs typeface="Times New Roman"/>
                      </a:endParaRPr>
                    </a:p>
                  </a:txBody>
                  <a:tcPr marL="36911" marR="36911" marT="0" marB="0"/>
                </a:tc>
                <a:tc>
                  <a:txBody>
                    <a:bodyPr/>
                    <a:lstStyle/>
                    <a:p>
                      <a:pPr marL="0" marR="0">
                        <a:lnSpc>
                          <a:spcPct val="115000"/>
                        </a:lnSpc>
                        <a:spcBef>
                          <a:spcPts val="0"/>
                        </a:spcBef>
                        <a:spcAft>
                          <a:spcPts val="0"/>
                        </a:spcAft>
                        <a:tabLst>
                          <a:tab pos="867410" algn="l"/>
                        </a:tabLst>
                      </a:pPr>
                      <a:r>
                        <a:rPr lang="en-US" sz="1800">
                          <a:effectLst/>
                        </a:rPr>
                        <a:t>Mango </a:t>
                      </a:r>
                      <a:endParaRPr lang="en-US" sz="1800">
                        <a:solidFill>
                          <a:srgbClr val="000000"/>
                        </a:solidFill>
                        <a:effectLst/>
                        <a:latin typeface="Lucida Sans Unicode"/>
                        <a:ea typeface="Lucida Sans Unicode"/>
                        <a:cs typeface="Times New Roman"/>
                      </a:endParaRPr>
                    </a:p>
                  </a:txBody>
                  <a:tcPr marL="36911" marR="36911" marT="0" marB="0" anchor="ctr"/>
                </a:tc>
              </a:tr>
              <a:tr h="357061">
                <a:tc>
                  <a:txBody>
                    <a:bodyPr/>
                    <a:lstStyle/>
                    <a:p>
                      <a:pPr marL="0" marR="0">
                        <a:lnSpc>
                          <a:spcPct val="115000"/>
                        </a:lnSpc>
                        <a:spcBef>
                          <a:spcPts val="0"/>
                        </a:spcBef>
                        <a:spcAft>
                          <a:spcPts val="0"/>
                        </a:spcAft>
                        <a:tabLst>
                          <a:tab pos="867410" algn="l"/>
                        </a:tabLst>
                      </a:pPr>
                      <a:r>
                        <a:rPr lang="en-US" sz="1800">
                          <a:effectLst/>
                        </a:rPr>
                        <a:t>8</a:t>
                      </a:r>
                      <a:endParaRPr lang="en-US" sz="1800">
                        <a:solidFill>
                          <a:srgbClr val="000000"/>
                        </a:solidFill>
                        <a:effectLst/>
                        <a:latin typeface="Lucida Sans Unicode"/>
                        <a:ea typeface="Lucida Sans Unicode"/>
                        <a:cs typeface="Times New Roman"/>
                      </a:endParaRPr>
                    </a:p>
                  </a:txBody>
                  <a:tcPr marL="36911" marR="36911" marT="0" marB="0"/>
                </a:tc>
                <a:tc>
                  <a:txBody>
                    <a:bodyPr/>
                    <a:lstStyle/>
                    <a:p>
                      <a:pPr marL="0" marR="0">
                        <a:lnSpc>
                          <a:spcPct val="115000"/>
                        </a:lnSpc>
                        <a:spcBef>
                          <a:spcPts val="0"/>
                        </a:spcBef>
                        <a:spcAft>
                          <a:spcPts val="0"/>
                        </a:spcAft>
                        <a:tabLst>
                          <a:tab pos="867410" algn="l"/>
                        </a:tabLst>
                      </a:pPr>
                      <a:r>
                        <a:rPr lang="en-US" sz="1800" u="sng">
                          <a:effectLst/>
                        </a:rPr>
                        <a:t>Azadirachta indica</a:t>
                      </a:r>
                      <a:endParaRPr lang="en-US" sz="1800">
                        <a:solidFill>
                          <a:srgbClr val="000000"/>
                        </a:solidFill>
                        <a:effectLst/>
                        <a:latin typeface="Lucida Sans Unicode"/>
                        <a:ea typeface="Lucida Sans Unicode"/>
                        <a:cs typeface="Times New Roman"/>
                      </a:endParaRPr>
                    </a:p>
                  </a:txBody>
                  <a:tcPr marL="36911" marR="36911" marT="0" marB="0"/>
                </a:tc>
                <a:tc>
                  <a:txBody>
                    <a:bodyPr/>
                    <a:lstStyle/>
                    <a:p>
                      <a:pPr marL="0" marR="0">
                        <a:lnSpc>
                          <a:spcPct val="115000"/>
                        </a:lnSpc>
                        <a:spcBef>
                          <a:spcPts val="0"/>
                        </a:spcBef>
                        <a:spcAft>
                          <a:spcPts val="0"/>
                        </a:spcAft>
                        <a:tabLst>
                          <a:tab pos="867410" algn="l"/>
                        </a:tabLst>
                      </a:pPr>
                      <a:r>
                        <a:rPr lang="en-US" sz="1800">
                          <a:effectLst/>
                        </a:rPr>
                        <a:t>Neem</a:t>
                      </a:r>
                      <a:endParaRPr lang="en-US" sz="1800">
                        <a:solidFill>
                          <a:srgbClr val="000000"/>
                        </a:solidFill>
                        <a:effectLst/>
                        <a:latin typeface="Lucida Sans Unicode"/>
                        <a:ea typeface="Lucida Sans Unicode"/>
                        <a:cs typeface="Times New Roman"/>
                      </a:endParaRPr>
                    </a:p>
                  </a:txBody>
                  <a:tcPr marL="36911" marR="36911" marT="0" marB="0" anchor="ctr"/>
                </a:tc>
              </a:tr>
              <a:tr h="357061">
                <a:tc>
                  <a:txBody>
                    <a:bodyPr/>
                    <a:lstStyle/>
                    <a:p>
                      <a:pPr marL="0" marR="0">
                        <a:lnSpc>
                          <a:spcPct val="115000"/>
                        </a:lnSpc>
                        <a:spcBef>
                          <a:spcPts val="0"/>
                        </a:spcBef>
                        <a:spcAft>
                          <a:spcPts val="0"/>
                        </a:spcAft>
                        <a:tabLst>
                          <a:tab pos="867410" algn="l"/>
                        </a:tabLst>
                      </a:pPr>
                      <a:r>
                        <a:rPr lang="en-US" sz="1800">
                          <a:effectLst/>
                        </a:rPr>
                        <a:t>9</a:t>
                      </a:r>
                      <a:endParaRPr lang="en-US" sz="1800">
                        <a:solidFill>
                          <a:srgbClr val="000000"/>
                        </a:solidFill>
                        <a:effectLst/>
                        <a:latin typeface="Lucida Sans Unicode"/>
                        <a:ea typeface="Lucida Sans Unicode"/>
                        <a:cs typeface="Times New Roman"/>
                      </a:endParaRPr>
                    </a:p>
                  </a:txBody>
                  <a:tcPr marL="36911" marR="36911" marT="0" marB="0"/>
                </a:tc>
                <a:tc>
                  <a:txBody>
                    <a:bodyPr/>
                    <a:lstStyle/>
                    <a:p>
                      <a:pPr marL="0" marR="0">
                        <a:lnSpc>
                          <a:spcPct val="115000"/>
                        </a:lnSpc>
                        <a:spcBef>
                          <a:spcPts val="0"/>
                        </a:spcBef>
                        <a:spcAft>
                          <a:spcPts val="0"/>
                        </a:spcAft>
                        <a:tabLst>
                          <a:tab pos="867410" algn="l"/>
                        </a:tabLst>
                      </a:pPr>
                      <a:r>
                        <a:rPr lang="en-US" sz="1800" u="sng">
                          <a:effectLst/>
                        </a:rPr>
                        <a:t>Ocimum sanctum</a:t>
                      </a:r>
                      <a:endParaRPr lang="en-US" sz="1800">
                        <a:solidFill>
                          <a:srgbClr val="000000"/>
                        </a:solidFill>
                        <a:effectLst/>
                        <a:latin typeface="Lucida Sans Unicode"/>
                        <a:ea typeface="Lucida Sans Unicode"/>
                        <a:cs typeface="Times New Roman"/>
                      </a:endParaRPr>
                    </a:p>
                  </a:txBody>
                  <a:tcPr marL="36911" marR="36911" marT="0" marB="0"/>
                </a:tc>
                <a:tc>
                  <a:txBody>
                    <a:bodyPr/>
                    <a:lstStyle/>
                    <a:p>
                      <a:pPr marL="0" marR="0">
                        <a:lnSpc>
                          <a:spcPct val="115000"/>
                        </a:lnSpc>
                        <a:spcBef>
                          <a:spcPts val="0"/>
                        </a:spcBef>
                        <a:spcAft>
                          <a:spcPts val="0"/>
                        </a:spcAft>
                        <a:tabLst>
                          <a:tab pos="867410" algn="l"/>
                        </a:tabLst>
                      </a:pPr>
                      <a:r>
                        <a:rPr lang="en-US" sz="1800">
                          <a:effectLst/>
                        </a:rPr>
                        <a:t>Tulsi </a:t>
                      </a:r>
                      <a:endParaRPr lang="en-US" sz="1800">
                        <a:solidFill>
                          <a:srgbClr val="000000"/>
                        </a:solidFill>
                        <a:effectLst/>
                        <a:latin typeface="Lucida Sans Unicode"/>
                        <a:ea typeface="Lucida Sans Unicode"/>
                        <a:cs typeface="Times New Roman"/>
                      </a:endParaRPr>
                    </a:p>
                  </a:txBody>
                  <a:tcPr marL="36911" marR="36911" marT="0" marB="0" anchor="ctr"/>
                </a:tc>
              </a:tr>
              <a:tr h="357061">
                <a:tc>
                  <a:txBody>
                    <a:bodyPr/>
                    <a:lstStyle/>
                    <a:p>
                      <a:pPr marL="0" marR="0">
                        <a:lnSpc>
                          <a:spcPct val="115000"/>
                        </a:lnSpc>
                        <a:spcBef>
                          <a:spcPts val="0"/>
                        </a:spcBef>
                        <a:spcAft>
                          <a:spcPts val="0"/>
                        </a:spcAft>
                        <a:tabLst>
                          <a:tab pos="867410" algn="l"/>
                        </a:tabLst>
                      </a:pPr>
                      <a:r>
                        <a:rPr lang="en-US" sz="1800">
                          <a:effectLst/>
                        </a:rPr>
                        <a:t>10</a:t>
                      </a:r>
                      <a:endParaRPr lang="en-US" sz="1800">
                        <a:solidFill>
                          <a:srgbClr val="000000"/>
                        </a:solidFill>
                        <a:effectLst/>
                        <a:latin typeface="Lucida Sans Unicode"/>
                        <a:ea typeface="Lucida Sans Unicode"/>
                        <a:cs typeface="Times New Roman"/>
                      </a:endParaRPr>
                    </a:p>
                  </a:txBody>
                  <a:tcPr marL="36911" marR="36911" marT="0" marB="0"/>
                </a:tc>
                <a:tc>
                  <a:txBody>
                    <a:bodyPr/>
                    <a:lstStyle/>
                    <a:p>
                      <a:pPr marL="0" marR="0">
                        <a:lnSpc>
                          <a:spcPct val="115000"/>
                        </a:lnSpc>
                        <a:spcBef>
                          <a:spcPts val="0"/>
                        </a:spcBef>
                        <a:spcAft>
                          <a:spcPts val="0"/>
                        </a:spcAft>
                        <a:tabLst>
                          <a:tab pos="867410" algn="l"/>
                        </a:tabLst>
                      </a:pPr>
                      <a:r>
                        <a:rPr lang="en-US" sz="1800" u="sng">
                          <a:effectLst/>
                        </a:rPr>
                        <a:t>Calendula officinalis</a:t>
                      </a:r>
                      <a:endParaRPr lang="en-US" sz="1800">
                        <a:solidFill>
                          <a:srgbClr val="000000"/>
                        </a:solidFill>
                        <a:effectLst/>
                        <a:latin typeface="Lucida Sans Unicode"/>
                        <a:ea typeface="Lucida Sans Unicode"/>
                        <a:cs typeface="Times New Roman"/>
                      </a:endParaRPr>
                    </a:p>
                  </a:txBody>
                  <a:tcPr marL="36911" marR="36911" marT="0" marB="0"/>
                </a:tc>
                <a:tc>
                  <a:txBody>
                    <a:bodyPr/>
                    <a:lstStyle/>
                    <a:p>
                      <a:pPr marL="0" marR="0">
                        <a:lnSpc>
                          <a:spcPct val="115000"/>
                        </a:lnSpc>
                        <a:spcBef>
                          <a:spcPts val="0"/>
                        </a:spcBef>
                        <a:spcAft>
                          <a:spcPts val="0"/>
                        </a:spcAft>
                        <a:tabLst>
                          <a:tab pos="867410" algn="l"/>
                        </a:tabLst>
                      </a:pPr>
                      <a:r>
                        <a:rPr lang="en-US" sz="1800" dirty="0">
                          <a:effectLst/>
                        </a:rPr>
                        <a:t>Calendula</a:t>
                      </a:r>
                      <a:endParaRPr lang="en-US" sz="1800" dirty="0">
                        <a:solidFill>
                          <a:srgbClr val="000000"/>
                        </a:solidFill>
                        <a:effectLst/>
                        <a:latin typeface="Lucida Sans Unicode"/>
                        <a:ea typeface="Lucida Sans Unicode"/>
                        <a:cs typeface="Times New Roman"/>
                      </a:endParaRPr>
                    </a:p>
                  </a:txBody>
                  <a:tcPr marL="36911" marR="36911" marT="0" marB="0" anchor="ctr"/>
                </a:tc>
              </a:tr>
            </a:tbl>
          </a:graphicData>
        </a:graphic>
      </p:graphicFrame>
      <p:sp>
        <p:nvSpPr>
          <p:cNvPr id="6" name="TextBox 5"/>
          <p:cNvSpPr txBox="1"/>
          <p:nvPr/>
        </p:nvSpPr>
        <p:spPr>
          <a:xfrm>
            <a:off x="838200" y="685800"/>
            <a:ext cx="7620000" cy="584775"/>
          </a:xfrm>
          <a:prstGeom prst="rect">
            <a:avLst/>
          </a:prstGeom>
          <a:noFill/>
        </p:spPr>
        <p:txBody>
          <a:bodyPr wrap="square" rtlCol="0">
            <a:spAutoFit/>
          </a:bodyPr>
          <a:lstStyle/>
          <a:p>
            <a:r>
              <a:rPr lang="en-US" sz="3200" dirty="0" smtClean="0">
                <a:latin typeface="Matura MT Script Capitals" pitchFamily="66" charset="0"/>
              </a:rPr>
              <a:t>Medicinal plants found in near locality</a:t>
            </a:r>
            <a:endParaRPr lang="en-US" sz="3200" dirty="0">
              <a:latin typeface="Matura MT Script Capitals" pitchFamily="66" charset="0"/>
            </a:endParaRPr>
          </a:p>
        </p:txBody>
      </p:sp>
    </p:spTree>
    <p:extLst>
      <p:ext uri="{BB962C8B-B14F-4D97-AF65-F5344CB8AC3E}">
        <p14:creationId xmlns:p14="http://schemas.microsoft.com/office/powerpoint/2010/main" val="24515433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7772400" cy="914400"/>
          </a:xfrm>
        </p:spPr>
        <p:txBody>
          <a:bodyPr>
            <a:normAutofit/>
          </a:bodyPr>
          <a:lstStyle/>
          <a:p>
            <a:pPr algn="l"/>
            <a:r>
              <a:rPr lang="en-US" dirty="0" smtClean="0">
                <a:solidFill>
                  <a:schemeClr val="tx1"/>
                </a:solidFill>
              </a:rPr>
              <a:t>Aloe Vera-</a:t>
            </a:r>
            <a:r>
              <a:rPr lang="en-US" i="1" u="sng" dirty="0" smtClean="0">
                <a:solidFill>
                  <a:schemeClr val="tx1"/>
                </a:solidFill>
              </a:rPr>
              <a:t>Aloe </a:t>
            </a:r>
            <a:r>
              <a:rPr lang="en-US" i="1" u="sng" dirty="0" err="1" smtClean="0">
                <a:solidFill>
                  <a:schemeClr val="tx1"/>
                </a:solidFill>
              </a:rPr>
              <a:t>barbadensis</a:t>
            </a:r>
            <a:r>
              <a:rPr lang="en-US" i="1" u="sng" dirty="0" smtClean="0">
                <a:solidFill>
                  <a:schemeClr val="tx1"/>
                </a:solidFill>
              </a:rPr>
              <a:t> </a:t>
            </a:r>
            <a:endParaRPr lang="en-US" i="1" u="sng" dirty="0">
              <a:solidFill>
                <a:schemeClr val="tx1"/>
              </a:solidFill>
            </a:endParaRPr>
          </a:p>
        </p:txBody>
      </p:sp>
      <p:sp>
        <p:nvSpPr>
          <p:cNvPr id="3" name="TextBox 2"/>
          <p:cNvSpPr txBox="1"/>
          <p:nvPr/>
        </p:nvSpPr>
        <p:spPr>
          <a:xfrm>
            <a:off x="304800" y="1143000"/>
            <a:ext cx="6477000" cy="4524315"/>
          </a:xfrm>
          <a:prstGeom prst="rect">
            <a:avLst/>
          </a:prstGeom>
          <a:noFill/>
        </p:spPr>
        <p:txBody>
          <a:bodyPr wrap="square" rtlCol="0">
            <a:spAutoFit/>
          </a:bodyPr>
          <a:lstStyle/>
          <a:p>
            <a:pPr>
              <a:buFont typeface="Wingdings" pitchFamily="2" charset="2"/>
              <a:buChar char="Ø"/>
            </a:pPr>
            <a:endParaRPr lang="en-US" sz="1600" b="1" i="1" dirty="0" smtClean="0"/>
          </a:p>
          <a:p>
            <a:pPr>
              <a:buFont typeface="Wingdings" pitchFamily="2" charset="2"/>
              <a:buChar char="Ø"/>
            </a:pPr>
            <a:r>
              <a:rPr lang="en-US" sz="1600" b="1" i="1" dirty="0" smtClean="0"/>
              <a:t>Aloe Vera</a:t>
            </a:r>
            <a:r>
              <a:rPr lang="en-US" sz="1600" dirty="0" smtClean="0"/>
              <a:t>  is a succulent very short-stemmed plant growing to 60–100 cm (24–39 in) tall. The leaves are thick and fleshy, green to grey-green</a:t>
            </a:r>
          </a:p>
          <a:p>
            <a:pPr>
              <a:buFont typeface="Wingdings" pitchFamily="2" charset="2"/>
              <a:buChar char="Ø"/>
            </a:pPr>
            <a:endParaRPr lang="en-US" sz="1600" dirty="0" smtClean="0"/>
          </a:p>
          <a:p>
            <a:r>
              <a:rPr lang="en-US" sz="1600" b="1" dirty="0" smtClean="0"/>
              <a:t>Chemical composition:</a:t>
            </a:r>
          </a:p>
          <a:p>
            <a:r>
              <a:rPr lang="en-US" sz="1600" dirty="0" smtClean="0"/>
              <a:t>Contains  vitamins, sugars, lignin, </a:t>
            </a:r>
            <a:r>
              <a:rPr lang="en-US" sz="1600" dirty="0" err="1" smtClean="0"/>
              <a:t>saponins</a:t>
            </a:r>
            <a:r>
              <a:rPr lang="en-US" sz="1600" dirty="0" smtClean="0"/>
              <a:t>, salicylic acids, </a:t>
            </a:r>
            <a:r>
              <a:rPr lang="en-US" sz="1600" dirty="0" err="1" smtClean="0"/>
              <a:t>anthrones</a:t>
            </a:r>
            <a:r>
              <a:rPr lang="en-US" sz="1600" dirty="0" smtClean="0"/>
              <a:t>, </a:t>
            </a:r>
            <a:r>
              <a:rPr lang="en-US" sz="1600" dirty="0" err="1" smtClean="0"/>
              <a:t>glycosides,polymannans</a:t>
            </a:r>
            <a:r>
              <a:rPr lang="en-US" sz="1600" dirty="0" smtClean="0"/>
              <a:t>, </a:t>
            </a:r>
          </a:p>
          <a:p>
            <a:r>
              <a:rPr lang="en-US" sz="1600" dirty="0" err="1" smtClean="0"/>
              <a:t>Anthraquinone</a:t>
            </a:r>
            <a:endParaRPr lang="en-US" sz="1600" dirty="0" smtClean="0"/>
          </a:p>
          <a:p>
            <a:endParaRPr lang="en-US" sz="1600" dirty="0" smtClean="0"/>
          </a:p>
          <a:p>
            <a:r>
              <a:rPr lang="en-US" sz="1600" b="1" dirty="0" smtClean="0"/>
              <a:t>Medicinal Uses:</a:t>
            </a:r>
            <a:endParaRPr lang="en-US" sz="1600" dirty="0" smtClean="0"/>
          </a:p>
          <a:p>
            <a:pPr lvl="0">
              <a:buFont typeface="Wingdings" pitchFamily="2" charset="2"/>
              <a:buChar char="§"/>
            </a:pPr>
            <a:r>
              <a:rPr lang="en-US" sz="1600" dirty="0" smtClean="0"/>
              <a:t>It is said to enhance insulin sensitivity and help improve blood sugar management.</a:t>
            </a:r>
          </a:p>
          <a:p>
            <a:pPr lvl="0">
              <a:buFont typeface="Wingdings" pitchFamily="2" charset="2"/>
              <a:buChar char="§"/>
            </a:pPr>
            <a:r>
              <a:rPr lang="en-US" sz="1600" dirty="0" smtClean="0"/>
              <a:t>Early evidence suggests that Aloe Vera may have anti-aging effects on the skin.</a:t>
            </a:r>
          </a:p>
          <a:p>
            <a:pPr lvl="0">
              <a:buFont typeface="Wingdings" pitchFamily="2" charset="2"/>
              <a:buChar char="§"/>
            </a:pPr>
            <a:r>
              <a:rPr lang="en-US" sz="1600" dirty="0" smtClean="0"/>
              <a:t>Aloe Vera latex has strong laxative effects, making it useful to treat constipation. It does not appear to be beneficial for other diseases of the digestive tract such IBD and IBS</a:t>
            </a:r>
          </a:p>
        </p:txBody>
      </p:sp>
      <p:pic>
        <p:nvPicPr>
          <p:cNvPr id="4" name="Picture 3" descr="IMG_20200122_124625.jpg"/>
          <p:cNvPicPr/>
          <p:nvPr/>
        </p:nvPicPr>
        <p:blipFill>
          <a:blip r:embed="rId2" cstate="print"/>
          <a:srcRect t="14396" r="580"/>
          <a:stretch>
            <a:fillRect/>
          </a:stretch>
        </p:blipFill>
        <p:spPr>
          <a:xfrm>
            <a:off x="6705600" y="1447800"/>
            <a:ext cx="2315889" cy="3623441"/>
          </a:xfrm>
          <a:prstGeom prst="rect">
            <a:avLst/>
          </a:prstGeom>
          <a:ln w="88900" cap="sq" cmpd="thickThin">
            <a:noFill/>
            <a:prstDash val="solid"/>
            <a:miter lim="800000"/>
          </a:ln>
          <a:effectLst>
            <a:innerShdw blurRad="76200">
              <a:srgbClr val="000000"/>
            </a:innerShdw>
          </a:effectLst>
        </p:spPr>
      </p:pic>
      <p:sp>
        <p:nvSpPr>
          <p:cNvPr id="5" name="TextBox 4"/>
          <p:cNvSpPr txBox="1"/>
          <p:nvPr/>
        </p:nvSpPr>
        <p:spPr>
          <a:xfrm>
            <a:off x="6858000" y="5105400"/>
            <a:ext cx="2057400" cy="923330"/>
          </a:xfrm>
          <a:prstGeom prst="rect">
            <a:avLst/>
          </a:prstGeom>
          <a:noFill/>
        </p:spPr>
        <p:txBody>
          <a:bodyPr wrap="square" rtlCol="0">
            <a:spAutoFit/>
          </a:bodyPr>
          <a:lstStyle/>
          <a:p>
            <a:r>
              <a:rPr lang="en-US" dirty="0" err="1" smtClean="0">
                <a:latin typeface="SimSun-ExtB" pitchFamily="49" charset="-122"/>
                <a:ea typeface="SimSun-ExtB" pitchFamily="49" charset="-122"/>
              </a:rPr>
              <a:t>Aloevera</a:t>
            </a:r>
            <a:r>
              <a:rPr lang="en-US" dirty="0" smtClean="0">
                <a:latin typeface="SimSun-ExtB" pitchFamily="49" charset="-122"/>
                <a:ea typeface="SimSun-ExtB" pitchFamily="49" charset="-122"/>
              </a:rPr>
              <a:t> leaves</a:t>
            </a:r>
          </a:p>
          <a:p>
            <a:r>
              <a:rPr lang="en-US" b="1" dirty="0" smtClean="0">
                <a:latin typeface="SimSun-ExtB" pitchFamily="49" charset="-122"/>
                <a:ea typeface="SimSun-ExtB" pitchFamily="49" charset="-122"/>
              </a:rPr>
              <a:t>Family </a:t>
            </a:r>
            <a:r>
              <a:rPr lang="en-US" dirty="0" err="1" smtClean="0">
                <a:latin typeface="Times New Roman" pitchFamily="18" charset="0"/>
                <a:cs typeface="Times New Roman" pitchFamily="18" charset="0"/>
              </a:rPr>
              <a:t>Asphodelaceae</a:t>
            </a:r>
            <a:r>
              <a:rPr lang="en-US" dirty="0" smtClean="0">
                <a:latin typeface="Times New Roman" pitchFamily="18" charset="0"/>
                <a:ea typeface="SimSun-ExtB" pitchFamily="49" charset="-122"/>
                <a:cs typeface="Times New Roman" pitchFamily="18" charset="0"/>
              </a:rPr>
              <a:t> </a:t>
            </a:r>
            <a:endParaRPr lang="en-US" dirty="0">
              <a:latin typeface="Times New Roman" pitchFamily="18" charset="0"/>
              <a:ea typeface="SimSun-ExtB" pitchFamily="49" charset="-122"/>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6977" y="556728"/>
            <a:ext cx="7772400" cy="762000"/>
          </a:xfrm>
        </p:spPr>
        <p:txBody>
          <a:bodyPr>
            <a:normAutofit/>
          </a:bodyPr>
          <a:lstStyle/>
          <a:p>
            <a:pPr algn="l"/>
            <a:r>
              <a:rPr lang="en-US" dirty="0" err="1" smtClean="0">
                <a:solidFill>
                  <a:schemeClr val="tx1"/>
                </a:solidFill>
              </a:rPr>
              <a:t>Amaltas</a:t>
            </a:r>
            <a:r>
              <a:rPr lang="en-US" dirty="0" smtClean="0">
                <a:solidFill>
                  <a:schemeClr val="tx1"/>
                </a:solidFill>
              </a:rPr>
              <a:t>-</a:t>
            </a:r>
            <a:r>
              <a:rPr lang="en-US" i="1" u="sng" dirty="0" smtClean="0">
                <a:solidFill>
                  <a:schemeClr val="tx1"/>
                </a:solidFill>
              </a:rPr>
              <a:t>Cassia fistula</a:t>
            </a:r>
            <a:endParaRPr lang="en-US" u="sng" dirty="0">
              <a:solidFill>
                <a:schemeClr val="tx1"/>
              </a:solidFill>
            </a:endParaRPr>
          </a:p>
        </p:txBody>
      </p:sp>
      <p:sp>
        <p:nvSpPr>
          <p:cNvPr id="3" name="TextBox 2"/>
          <p:cNvSpPr txBox="1"/>
          <p:nvPr/>
        </p:nvSpPr>
        <p:spPr>
          <a:xfrm>
            <a:off x="304800" y="1384042"/>
            <a:ext cx="6477000" cy="5016758"/>
          </a:xfrm>
          <a:prstGeom prst="rect">
            <a:avLst/>
          </a:prstGeom>
          <a:noFill/>
        </p:spPr>
        <p:txBody>
          <a:bodyPr wrap="square" rtlCol="0">
            <a:spAutoFit/>
          </a:bodyPr>
          <a:lstStyle/>
          <a:p>
            <a:pPr lvl="0" eaLnBrk="1" hangingPunct="1">
              <a:buFontTx/>
              <a:buChar char="•"/>
            </a:pPr>
            <a:r>
              <a:rPr lang="en-US" sz="1600" dirty="0" smtClean="0">
                <a:latin typeface="Lucida Sans Unicode" pitchFamily="34" charset="0"/>
                <a:ea typeface="Lucida Sans Unicode" pitchFamily="34" charset="0"/>
                <a:cs typeface="Times New Roman" pitchFamily="18" charset="0"/>
              </a:rPr>
              <a:t>A medium sized semi-deciduous tree, with a straight </a:t>
            </a:r>
            <a:r>
              <a:rPr lang="en-US" sz="1600" dirty="0" err="1" smtClean="0">
                <a:latin typeface="Lucida Sans Unicode" pitchFamily="34" charset="0"/>
                <a:ea typeface="Lucida Sans Unicode" pitchFamily="34" charset="0"/>
                <a:cs typeface="Times New Roman" pitchFamily="18" charset="0"/>
              </a:rPr>
              <a:t>trunk.The</a:t>
            </a:r>
            <a:r>
              <a:rPr lang="en-US" sz="1600" dirty="0" smtClean="0">
                <a:latin typeface="Lucida Sans Unicode" pitchFamily="34" charset="0"/>
                <a:ea typeface="Lucida Sans Unicode" pitchFamily="34" charset="0"/>
                <a:cs typeface="Times New Roman" pitchFamily="18" charset="0"/>
              </a:rPr>
              <a:t> stem bark is dark brown. The leaves are alternate, spirally arranged. The showy flowers bright yellow in colour</a:t>
            </a:r>
          </a:p>
          <a:p>
            <a:pPr lvl="0" eaLnBrk="1" hangingPunct="1">
              <a:buFontTx/>
              <a:buChar char="•"/>
            </a:pPr>
            <a:endParaRPr lang="en-US" sz="1600" b="1" dirty="0" smtClean="0">
              <a:solidFill>
                <a:srgbClr val="7FD13B"/>
              </a:solidFill>
              <a:latin typeface="Lucida Sans Unicode" pitchFamily="34" charset="0"/>
              <a:ea typeface="Times New Roman" pitchFamily="18" charset="0"/>
              <a:cs typeface="Times New Roman" pitchFamily="18" charset="0"/>
            </a:endParaRPr>
          </a:p>
          <a:p>
            <a:pPr lvl="0"/>
            <a:r>
              <a:rPr lang="en-US" sz="1600" b="1" dirty="0" smtClean="0">
                <a:latin typeface="Lucida Sans Unicode" pitchFamily="34" charset="0"/>
                <a:ea typeface="Times New Roman" pitchFamily="18" charset="0"/>
                <a:cs typeface="Times New Roman" pitchFamily="18" charset="0"/>
              </a:rPr>
              <a:t>Chemical composition:</a:t>
            </a:r>
          </a:p>
          <a:p>
            <a:pPr lvl="0">
              <a:buFontTx/>
              <a:buChar char="•"/>
            </a:pPr>
            <a:r>
              <a:rPr lang="en-US" sz="1600" dirty="0" smtClean="0">
                <a:latin typeface="Lucida Sans Unicode" pitchFamily="34" charset="0"/>
                <a:ea typeface="Lucida Sans Unicode" pitchFamily="34" charset="0"/>
                <a:cs typeface="Times New Roman" pitchFamily="18" charset="0"/>
              </a:rPr>
              <a:t>Leaves contains Oxalic Acids, Tannins, </a:t>
            </a:r>
            <a:r>
              <a:rPr lang="en-US" sz="1600" dirty="0" err="1" smtClean="0">
                <a:latin typeface="Lucida Sans Unicode" pitchFamily="34" charset="0"/>
                <a:ea typeface="Lucida Sans Unicode" pitchFamily="34" charset="0"/>
                <a:cs typeface="Times New Roman" pitchFamily="18" charset="0"/>
              </a:rPr>
              <a:t>Oxyanthra-quinones</a:t>
            </a:r>
            <a:r>
              <a:rPr lang="en-US" sz="1600" dirty="0" smtClean="0">
                <a:latin typeface="Lucida Sans Unicode" pitchFamily="34" charset="0"/>
                <a:ea typeface="Lucida Sans Unicode" pitchFamily="34" charset="0"/>
                <a:cs typeface="Times New Roman" pitchFamily="18" charset="0"/>
              </a:rPr>
              <a:t>, </a:t>
            </a:r>
            <a:r>
              <a:rPr lang="en-US" sz="1600" dirty="0" err="1" smtClean="0">
                <a:latin typeface="Lucida Sans Unicode" pitchFamily="34" charset="0"/>
                <a:ea typeface="Lucida Sans Unicode" pitchFamily="34" charset="0"/>
                <a:cs typeface="Times New Roman" pitchFamily="18" charset="0"/>
              </a:rPr>
              <a:t>Anthraquinones</a:t>
            </a:r>
            <a:r>
              <a:rPr lang="en-US" sz="1600" dirty="0" smtClean="0">
                <a:latin typeface="Lucida Sans Unicode" pitchFamily="34" charset="0"/>
                <a:ea typeface="Lucida Sans Unicode" pitchFamily="34" charset="0"/>
                <a:cs typeface="Times New Roman" pitchFamily="18" charset="0"/>
              </a:rPr>
              <a:t> derivatives. Fruit contains </a:t>
            </a:r>
            <a:r>
              <a:rPr lang="en-US" sz="1600" dirty="0" err="1" smtClean="0">
                <a:latin typeface="Lucida Sans Unicode" pitchFamily="34" charset="0"/>
                <a:ea typeface="Lucida Sans Unicode" pitchFamily="34" charset="0"/>
                <a:cs typeface="Times New Roman" pitchFamily="18" charset="0"/>
              </a:rPr>
              <a:t>Fistulic</a:t>
            </a:r>
            <a:r>
              <a:rPr lang="en-US" sz="1600" dirty="0" smtClean="0">
                <a:latin typeface="Lucida Sans Unicode" pitchFamily="34" charset="0"/>
                <a:ea typeface="Lucida Sans Unicode" pitchFamily="34" charset="0"/>
                <a:cs typeface="Times New Roman" pitchFamily="18" charset="0"/>
              </a:rPr>
              <a:t> Acids, </a:t>
            </a:r>
            <a:r>
              <a:rPr lang="en-US" sz="1600" dirty="0" err="1" smtClean="0">
                <a:latin typeface="Lucida Sans Unicode" pitchFamily="34" charset="0"/>
                <a:ea typeface="Lucida Sans Unicode" pitchFamily="34" charset="0"/>
                <a:cs typeface="Times New Roman" pitchFamily="18" charset="0"/>
              </a:rPr>
              <a:t>Sennosides</a:t>
            </a:r>
            <a:r>
              <a:rPr lang="en-US" sz="1600" dirty="0" smtClean="0">
                <a:latin typeface="Lucida Sans Unicode" pitchFamily="34" charset="0"/>
                <a:ea typeface="Lucida Sans Unicode" pitchFamily="34" charset="0"/>
                <a:cs typeface="Times New Roman" pitchFamily="18" charset="0"/>
              </a:rPr>
              <a:t> A B, </a:t>
            </a:r>
            <a:r>
              <a:rPr lang="en-US" sz="1600" dirty="0" err="1" smtClean="0">
                <a:latin typeface="Lucida Sans Unicode" pitchFamily="34" charset="0"/>
                <a:ea typeface="Lucida Sans Unicode" pitchFamily="34" charset="0"/>
                <a:cs typeface="Times New Roman" pitchFamily="18" charset="0"/>
              </a:rPr>
              <a:t>Anthraquinones</a:t>
            </a:r>
            <a:r>
              <a:rPr lang="en-US" sz="1600" dirty="0" smtClean="0">
                <a:latin typeface="Lucida Sans Unicode" pitchFamily="34" charset="0"/>
                <a:ea typeface="Lucida Sans Unicode" pitchFamily="34" charset="0"/>
                <a:cs typeface="Times New Roman" pitchFamily="18" charset="0"/>
              </a:rPr>
              <a:t>, and Flavanoid-3-ol-derivatives. </a:t>
            </a:r>
            <a:r>
              <a:rPr lang="en-US" sz="1600" dirty="0" err="1" smtClean="0">
                <a:latin typeface="Lucida Sans Unicode" pitchFamily="34" charset="0"/>
                <a:ea typeface="Lucida Sans Unicode" pitchFamily="34" charset="0"/>
                <a:cs typeface="Times New Roman" pitchFamily="18" charset="0"/>
              </a:rPr>
              <a:t>Ceryl</a:t>
            </a:r>
            <a:r>
              <a:rPr lang="en-US" sz="1600" dirty="0" smtClean="0">
                <a:latin typeface="Lucida Sans Unicode" pitchFamily="34" charset="0"/>
                <a:ea typeface="Lucida Sans Unicode" pitchFamily="34" charset="0"/>
                <a:cs typeface="Times New Roman" pitchFamily="18" charset="0"/>
              </a:rPr>
              <a:t> Alcohol, </a:t>
            </a:r>
          </a:p>
          <a:p>
            <a:pPr lvl="0"/>
            <a:r>
              <a:rPr lang="en-US" sz="1600" dirty="0" err="1" smtClean="0">
                <a:latin typeface="Lucida Sans Unicode" pitchFamily="34" charset="0"/>
                <a:ea typeface="Lucida Sans Unicode" pitchFamily="34" charset="0"/>
                <a:cs typeface="Times New Roman" pitchFamily="18" charset="0"/>
              </a:rPr>
              <a:t>Kaempferol</a:t>
            </a:r>
            <a:r>
              <a:rPr lang="en-US" sz="1600" dirty="0" smtClean="0">
                <a:latin typeface="Lucida Sans Unicode" pitchFamily="34" charset="0"/>
                <a:ea typeface="Lucida Sans Unicode" pitchFamily="34" charset="0"/>
                <a:cs typeface="Times New Roman" pitchFamily="18" charset="0"/>
              </a:rPr>
              <a:t>, </a:t>
            </a:r>
            <a:r>
              <a:rPr lang="en-US" sz="1600" dirty="0" err="1" smtClean="0">
                <a:latin typeface="Lucida Sans Unicode" pitchFamily="34" charset="0"/>
                <a:ea typeface="Lucida Sans Unicode" pitchFamily="34" charset="0"/>
                <a:cs typeface="Times New Roman" pitchFamily="18" charset="0"/>
              </a:rPr>
              <a:t>Bianthraquinone</a:t>
            </a:r>
            <a:endParaRPr lang="en-US" sz="1600" dirty="0" smtClean="0">
              <a:latin typeface="Lucida Sans Unicode" pitchFamily="34" charset="0"/>
              <a:ea typeface="Lucida Sans Unicode" pitchFamily="34" charset="0"/>
              <a:cs typeface="Times New Roman" pitchFamily="18" charset="0"/>
            </a:endParaRPr>
          </a:p>
          <a:p>
            <a:pPr lvl="0"/>
            <a:endParaRPr lang="en-US" sz="1600" dirty="0" smtClean="0">
              <a:latin typeface="Arial" pitchFamily="34" charset="0"/>
              <a:ea typeface="Times New Roman" pitchFamily="18" charset="0"/>
              <a:cs typeface="Arial" pitchFamily="34" charset="0"/>
            </a:endParaRPr>
          </a:p>
          <a:p>
            <a:pPr lvl="0"/>
            <a:r>
              <a:rPr lang="en-US" sz="1600" b="1" dirty="0" smtClean="0">
                <a:solidFill>
                  <a:srgbClr val="000000"/>
                </a:solidFill>
                <a:latin typeface="Lucida Sans Unicode" pitchFamily="34" charset="0"/>
                <a:ea typeface="Times New Roman" pitchFamily="18" charset="0"/>
                <a:cs typeface="Lucida Sans Unicode" pitchFamily="34" charset="0"/>
              </a:rPr>
              <a:t>Medicinal Uses:</a:t>
            </a:r>
            <a:endParaRPr lang="en-US" sz="1600" dirty="0" smtClean="0">
              <a:latin typeface="Arial" pitchFamily="34" charset="0"/>
              <a:ea typeface="Times New Roman" pitchFamily="18" charset="0"/>
              <a:cs typeface="Arial" pitchFamily="34" charset="0"/>
            </a:endParaRPr>
          </a:p>
          <a:p>
            <a:pPr lvl="0">
              <a:buFontTx/>
              <a:buChar char="•"/>
            </a:pPr>
            <a:r>
              <a:rPr lang="en-US" sz="1600" dirty="0" smtClean="0">
                <a:latin typeface="Lucida Sans Unicode" pitchFamily="34" charset="0"/>
                <a:ea typeface="Lucida Sans Unicode" pitchFamily="34" charset="0"/>
                <a:cs typeface="Times New Roman" pitchFamily="18" charset="0"/>
              </a:rPr>
              <a:t>Aqueous extract of</a:t>
            </a:r>
            <a:r>
              <a:rPr lang="en-US" sz="1600" i="1" dirty="0" smtClean="0">
                <a:latin typeface="Lucida Sans Unicode" pitchFamily="34" charset="0"/>
                <a:ea typeface="Lucida Sans Unicode" pitchFamily="34" charset="0"/>
                <a:cs typeface="Lucida Sans Unicode" pitchFamily="34" charset="0"/>
              </a:rPr>
              <a:t> </a:t>
            </a:r>
            <a:r>
              <a:rPr lang="en-US" sz="1600" dirty="0" smtClean="0">
                <a:latin typeface="Lucida Sans Unicode" pitchFamily="34" charset="0"/>
                <a:ea typeface="Lucida Sans Unicode" pitchFamily="34" charset="0"/>
                <a:cs typeface="Times New Roman" pitchFamily="18" charset="0"/>
              </a:rPr>
              <a:t>flowers was screened  for its antioxidant effect in </a:t>
            </a:r>
            <a:r>
              <a:rPr lang="en-US" sz="1600" dirty="0" err="1" smtClean="0">
                <a:latin typeface="Lucida Sans Unicode" pitchFamily="34" charset="0"/>
                <a:ea typeface="Lucida Sans Unicode" pitchFamily="34" charset="0"/>
                <a:cs typeface="Times New Roman" pitchFamily="18" charset="0"/>
              </a:rPr>
              <a:t>alloxan</a:t>
            </a:r>
            <a:r>
              <a:rPr lang="en-US" sz="1600" dirty="0" smtClean="0">
                <a:latin typeface="Lucida Sans Unicode" pitchFamily="34" charset="0"/>
                <a:ea typeface="Lucida Sans Unicode" pitchFamily="34" charset="0"/>
                <a:cs typeface="Times New Roman" pitchFamily="18" charset="0"/>
              </a:rPr>
              <a:t> induced cases</a:t>
            </a:r>
            <a:endParaRPr lang="en-US" sz="1600" dirty="0" smtClean="0">
              <a:latin typeface="Arial" pitchFamily="34" charset="0"/>
              <a:ea typeface="Times New Roman" pitchFamily="18" charset="0"/>
              <a:cs typeface="Arial" pitchFamily="34" charset="0"/>
            </a:endParaRPr>
          </a:p>
          <a:p>
            <a:pPr lvl="0">
              <a:buFontTx/>
              <a:buChar char="•"/>
            </a:pPr>
            <a:r>
              <a:rPr lang="en-US" sz="1600" dirty="0" smtClean="0">
                <a:latin typeface="Lucida Sans Unicode" pitchFamily="34" charset="0"/>
                <a:ea typeface="Lucida Sans Unicode" pitchFamily="34" charset="0"/>
                <a:cs typeface="Times New Roman" pitchFamily="18" charset="0"/>
              </a:rPr>
              <a:t>Hexane extract from the fruits showed significant </a:t>
            </a:r>
            <a:r>
              <a:rPr lang="en-US" sz="1600" dirty="0" err="1" smtClean="0">
                <a:latin typeface="Lucida Sans Unicode" pitchFamily="34" charset="0"/>
                <a:ea typeface="Lucida Sans Unicode" pitchFamily="34" charset="0"/>
                <a:cs typeface="Times New Roman" pitchFamily="18" charset="0"/>
              </a:rPr>
              <a:t>antileishmanial</a:t>
            </a:r>
            <a:r>
              <a:rPr lang="en-US" sz="1600" dirty="0" smtClean="0">
                <a:latin typeface="Lucida Sans Unicode" pitchFamily="34" charset="0"/>
                <a:ea typeface="Lucida Sans Unicode" pitchFamily="34" charset="0"/>
                <a:cs typeface="Times New Roman" pitchFamily="18" charset="0"/>
              </a:rPr>
              <a:t> activity</a:t>
            </a:r>
            <a:endParaRPr lang="en-US" sz="1600" dirty="0" smtClean="0">
              <a:latin typeface="Arial" pitchFamily="34" charset="0"/>
              <a:ea typeface="Times New Roman" pitchFamily="18" charset="0"/>
              <a:cs typeface="Arial" pitchFamily="34" charset="0"/>
            </a:endParaRPr>
          </a:p>
          <a:p>
            <a:pPr lvl="0">
              <a:buFontTx/>
              <a:buChar char="•"/>
            </a:pPr>
            <a:r>
              <a:rPr lang="en-US" sz="1600" dirty="0" err="1" smtClean="0">
                <a:latin typeface="Lucida Sans Unicode" pitchFamily="34" charset="0"/>
                <a:ea typeface="Lucida Sans Unicode" pitchFamily="34" charset="0"/>
                <a:cs typeface="Times New Roman" pitchFamily="18" charset="0"/>
              </a:rPr>
              <a:t>Methanolic</a:t>
            </a:r>
            <a:r>
              <a:rPr lang="en-US" sz="1600" dirty="0" smtClean="0">
                <a:latin typeface="Lucida Sans Unicode" pitchFamily="34" charset="0"/>
                <a:ea typeface="Lucida Sans Unicode" pitchFamily="34" charset="0"/>
                <a:cs typeface="Times New Roman" pitchFamily="18" charset="0"/>
              </a:rPr>
              <a:t> extract of seed showed a decrease in the tumor volume and viable tumor cell count</a:t>
            </a:r>
            <a:endParaRPr lang="en-US" sz="1600" dirty="0" smtClean="0">
              <a:latin typeface="Arial" pitchFamily="34" charset="0"/>
              <a:ea typeface="Times New Roman" pitchFamily="18" charset="0"/>
              <a:cs typeface="Arial" pitchFamily="34" charset="0"/>
            </a:endParaRPr>
          </a:p>
          <a:p>
            <a:pPr lvl="0">
              <a:buFontTx/>
              <a:buChar char="•"/>
            </a:pPr>
            <a:r>
              <a:rPr lang="en-US" sz="1600" dirty="0" smtClean="0">
                <a:latin typeface="Lucida Sans Unicode" pitchFamily="34" charset="0"/>
                <a:ea typeface="Lucida Sans Unicode" pitchFamily="34" charset="0"/>
                <a:cs typeface="Times New Roman" pitchFamily="18" charset="0"/>
              </a:rPr>
              <a:t>The </a:t>
            </a:r>
            <a:r>
              <a:rPr lang="en-US" sz="1600" dirty="0" err="1" smtClean="0">
                <a:latin typeface="Lucida Sans Unicode" pitchFamily="34" charset="0"/>
                <a:ea typeface="Lucida Sans Unicode" pitchFamily="34" charset="0"/>
                <a:cs typeface="Times New Roman" pitchFamily="18" charset="0"/>
              </a:rPr>
              <a:t>methanolic</a:t>
            </a:r>
            <a:r>
              <a:rPr lang="en-US" sz="1600" dirty="0" smtClean="0">
                <a:latin typeface="Lucida Sans Unicode" pitchFamily="34" charset="0"/>
                <a:ea typeface="Lucida Sans Unicode" pitchFamily="34" charset="0"/>
                <a:cs typeface="Times New Roman" pitchFamily="18" charset="0"/>
              </a:rPr>
              <a:t> extract of</a:t>
            </a:r>
            <a:r>
              <a:rPr lang="en-US" sz="1600" i="1" dirty="0" smtClean="0">
                <a:latin typeface="Lucida Sans Unicode" pitchFamily="34" charset="0"/>
                <a:ea typeface="Lucida Sans Unicode" pitchFamily="34" charset="0"/>
                <a:cs typeface="Lucida Sans Unicode" pitchFamily="34" charset="0"/>
              </a:rPr>
              <a:t> </a:t>
            </a:r>
            <a:r>
              <a:rPr lang="en-US" sz="1600" dirty="0" smtClean="0">
                <a:latin typeface="Lucida Sans Unicode" pitchFamily="34" charset="0"/>
                <a:ea typeface="Lucida Sans Unicode" pitchFamily="34" charset="0"/>
                <a:cs typeface="Times New Roman" pitchFamily="18" charset="0"/>
              </a:rPr>
              <a:t>leaves was examined for its wound healing property in the form of an ointment</a:t>
            </a:r>
            <a:endParaRPr lang="en-US" sz="1600" dirty="0" smtClean="0">
              <a:latin typeface="Arial" pitchFamily="34" charset="0"/>
              <a:cs typeface="Arial" pitchFamily="34" charset="0"/>
            </a:endParaRPr>
          </a:p>
        </p:txBody>
      </p:sp>
      <p:sp>
        <p:nvSpPr>
          <p:cNvPr id="5" name="TextBox 4"/>
          <p:cNvSpPr txBox="1"/>
          <p:nvPr/>
        </p:nvSpPr>
        <p:spPr>
          <a:xfrm>
            <a:off x="6858000" y="4800600"/>
            <a:ext cx="1828800" cy="646331"/>
          </a:xfrm>
          <a:prstGeom prst="rect">
            <a:avLst/>
          </a:prstGeom>
          <a:noFill/>
        </p:spPr>
        <p:txBody>
          <a:bodyPr wrap="square" rtlCol="0">
            <a:spAutoFit/>
          </a:bodyPr>
          <a:lstStyle/>
          <a:p>
            <a:r>
              <a:rPr lang="en-US" dirty="0" err="1" smtClean="0">
                <a:latin typeface="SimSun-ExtB" pitchFamily="49" charset="-122"/>
                <a:ea typeface="SimSun-ExtB" pitchFamily="49" charset="-122"/>
              </a:rPr>
              <a:t>Amaltas</a:t>
            </a:r>
            <a:r>
              <a:rPr lang="en-US" dirty="0" smtClean="0">
                <a:latin typeface="SimSun-ExtB" pitchFamily="49" charset="-122"/>
                <a:ea typeface="SimSun-ExtB" pitchFamily="49" charset="-122"/>
              </a:rPr>
              <a:t> tree</a:t>
            </a:r>
          </a:p>
          <a:p>
            <a:r>
              <a:rPr lang="en-US" b="1" dirty="0" smtClean="0">
                <a:latin typeface="SimSun-ExtB" pitchFamily="49" charset="-122"/>
                <a:ea typeface="SimSun-ExtB" pitchFamily="49" charset="-122"/>
              </a:rPr>
              <a:t>Family </a:t>
            </a:r>
            <a:r>
              <a:rPr lang="en-US" dirty="0" err="1" smtClean="0">
                <a:latin typeface="Times New Roman" pitchFamily="18" charset="0"/>
                <a:cs typeface="Times New Roman" pitchFamily="18" charset="0"/>
              </a:rPr>
              <a:t>Fabaceae</a:t>
            </a:r>
            <a:endParaRPr lang="en-US" dirty="0" smtClean="0">
              <a:latin typeface="Times New Roman" pitchFamily="18" charset="0"/>
              <a:ea typeface="SimSun-ExtB" pitchFamily="49" charset="-122"/>
              <a:cs typeface="Times New Roman" pitchFamily="18" charset="0"/>
            </a:endParaRPr>
          </a:p>
        </p:txBody>
      </p:sp>
      <p:pic>
        <p:nvPicPr>
          <p:cNvPr id="6" name="Picture 5" descr="F:\dad\20180604_073657.jpg"/>
          <p:cNvPicPr/>
          <p:nvPr/>
        </p:nvPicPr>
        <p:blipFill>
          <a:blip r:embed="rId2" cstate="print"/>
          <a:srcRect t="7105" r="41450" b="15048"/>
          <a:stretch>
            <a:fillRect/>
          </a:stretch>
        </p:blipFill>
        <p:spPr bwMode="auto">
          <a:xfrm rot="5400000">
            <a:off x="6134100" y="1714500"/>
            <a:ext cx="3124200" cy="2590800"/>
          </a:xfrm>
          <a:prstGeom prst="rect">
            <a:avLst/>
          </a:prstGeom>
          <a:ln w="63500" cap="sq" cmpd="thickThin">
            <a:no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7772400" cy="914400"/>
          </a:xfrm>
        </p:spPr>
        <p:txBody>
          <a:bodyPr/>
          <a:lstStyle/>
          <a:p>
            <a:pPr algn="l"/>
            <a:r>
              <a:rPr lang="en-US" dirty="0" err="1" smtClean="0">
                <a:solidFill>
                  <a:schemeClr val="tx1"/>
                </a:solidFill>
              </a:rPr>
              <a:t>Amla-</a:t>
            </a:r>
            <a:r>
              <a:rPr lang="en-US" i="1" u="sng" dirty="0" err="1" smtClean="0">
                <a:solidFill>
                  <a:schemeClr val="tx1"/>
                </a:solidFill>
              </a:rPr>
              <a:t>Phyllanthus</a:t>
            </a:r>
            <a:r>
              <a:rPr lang="en-US" i="1" u="sng" dirty="0" smtClean="0">
                <a:solidFill>
                  <a:schemeClr val="tx1"/>
                </a:solidFill>
              </a:rPr>
              <a:t> </a:t>
            </a:r>
            <a:r>
              <a:rPr lang="en-US" i="1" u="sng" dirty="0" err="1" smtClean="0">
                <a:solidFill>
                  <a:schemeClr val="tx1"/>
                </a:solidFill>
              </a:rPr>
              <a:t>emblica</a:t>
            </a:r>
            <a:endParaRPr lang="en-US" u="sng" dirty="0">
              <a:solidFill>
                <a:schemeClr val="tx1"/>
              </a:solidFill>
            </a:endParaRPr>
          </a:p>
        </p:txBody>
      </p:sp>
      <p:sp>
        <p:nvSpPr>
          <p:cNvPr id="3" name="TextBox 2"/>
          <p:cNvSpPr txBox="1"/>
          <p:nvPr/>
        </p:nvSpPr>
        <p:spPr>
          <a:xfrm>
            <a:off x="304800" y="1371600"/>
            <a:ext cx="6705600" cy="4770537"/>
          </a:xfrm>
          <a:prstGeom prst="rect">
            <a:avLst/>
          </a:prstGeom>
          <a:noFill/>
        </p:spPr>
        <p:txBody>
          <a:bodyPr wrap="square" rtlCol="0">
            <a:spAutoFit/>
          </a:bodyPr>
          <a:lstStyle/>
          <a:p>
            <a:pPr lvl="0">
              <a:buFont typeface="Wingdings" pitchFamily="2" charset="2"/>
              <a:buChar char="§"/>
            </a:pPr>
            <a:r>
              <a:rPr lang="en-US" sz="1600" dirty="0" smtClean="0"/>
              <a:t>It is a tree of moderate size with a greenish-grey bark and greenish-yellow flowers, formed in clusters. The feathery leaves are linear-oblong, light green and resembling pinnate leaves. Fruits are about 1.5-2.5 cm</a:t>
            </a:r>
          </a:p>
          <a:p>
            <a:pPr lvl="0">
              <a:buFont typeface="Wingdings" pitchFamily="2" charset="2"/>
              <a:buChar char="§"/>
            </a:pPr>
            <a:endParaRPr lang="en-US" sz="1600" dirty="0" smtClean="0"/>
          </a:p>
          <a:p>
            <a:r>
              <a:rPr lang="en-US" sz="1600" b="1" dirty="0" smtClean="0"/>
              <a:t>Chemical composition:</a:t>
            </a:r>
          </a:p>
          <a:p>
            <a:pPr lvl="0">
              <a:buFont typeface="Wingdings" pitchFamily="2" charset="2"/>
              <a:buChar char="§"/>
            </a:pPr>
            <a:r>
              <a:rPr lang="en-US" sz="1600" dirty="0" smtClean="0"/>
              <a:t>Contains high amounts of ascorbic acid (vitamin C), and high density of </a:t>
            </a:r>
            <a:r>
              <a:rPr lang="en-US" sz="1600" dirty="0" err="1" smtClean="0"/>
              <a:t>ellagitannins</a:t>
            </a:r>
            <a:r>
              <a:rPr lang="en-US" sz="1600" dirty="0" smtClean="0"/>
              <a:t> such as </a:t>
            </a:r>
            <a:r>
              <a:rPr lang="en-US" sz="1600" dirty="0" err="1" smtClean="0"/>
              <a:t>emblicanin</a:t>
            </a:r>
            <a:r>
              <a:rPr lang="en-US" sz="1600" dirty="0" smtClean="0"/>
              <a:t> A &amp; B, </a:t>
            </a:r>
            <a:endParaRPr lang="en-US" sz="1600" dirty="0" smtClean="0"/>
          </a:p>
          <a:p>
            <a:pPr lvl="0"/>
            <a:r>
              <a:rPr lang="en-US" sz="1600" dirty="0" err="1" smtClean="0"/>
              <a:t>punigluconin</a:t>
            </a:r>
            <a:r>
              <a:rPr lang="en-US" sz="1600" dirty="0" smtClean="0"/>
              <a:t> </a:t>
            </a:r>
            <a:r>
              <a:rPr lang="en-US" sz="1600" dirty="0" smtClean="0"/>
              <a:t>and </a:t>
            </a:r>
            <a:r>
              <a:rPr lang="en-US" sz="1600" dirty="0" err="1" smtClean="0"/>
              <a:t>pedunculagin</a:t>
            </a:r>
            <a:r>
              <a:rPr lang="en-US" sz="1600" dirty="0" smtClean="0"/>
              <a:t> and considerably higher concentrations of Glutamic acid, </a:t>
            </a:r>
            <a:r>
              <a:rPr lang="en-US" sz="1600" dirty="0" err="1" smtClean="0"/>
              <a:t>proline</a:t>
            </a:r>
            <a:r>
              <a:rPr lang="en-US" sz="1600" dirty="0" smtClean="0"/>
              <a:t>, aspartic acid</a:t>
            </a:r>
            <a:r>
              <a:rPr lang="en-US" sz="1600" smtClean="0"/>
              <a:t>, </a:t>
            </a:r>
            <a:endParaRPr lang="en-US" sz="1600" smtClean="0"/>
          </a:p>
          <a:p>
            <a:pPr lvl="0"/>
            <a:r>
              <a:rPr lang="en-US" sz="1600" smtClean="0"/>
              <a:t>alanine</a:t>
            </a:r>
            <a:r>
              <a:rPr lang="en-US" sz="1600" dirty="0" smtClean="0"/>
              <a:t>, </a:t>
            </a:r>
            <a:r>
              <a:rPr lang="en-US" sz="1600" dirty="0" err="1" smtClean="0"/>
              <a:t>cystine</a:t>
            </a:r>
            <a:r>
              <a:rPr lang="en-US" sz="1600" dirty="0" smtClean="0"/>
              <a:t> and lysine</a:t>
            </a:r>
          </a:p>
          <a:p>
            <a:endParaRPr lang="en-US" sz="1600" b="1" dirty="0" smtClean="0"/>
          </a:p>
          <a:p>
            <a:r>
              <a:rPr lang="en-US" sz="1600" b="1" dirty="0" smtClean="0"/>
              <a:t>Medicinal Uses:</a:t>
            </a:r>
            <a:endParaRPr lang="en-US" sz="1600" dirty="0" smtClean="0"/>
          </a:p>
          <a:p>
            <a:pPr lvl="0">
              <a:buFont typeface="Wingdings" pitchFamily="2" charset="2"/>
              <a:buChar char="§"/>
            </a:pPr>
            <a:r>
              <a:rPr lang="en-US" sz="1600" dirty="0" err="1" smtClean="0"/>
              <a:t>Emblica</a:t>
            </a:r>
            <a:r>
              <a:rPr lang="en-US" sz="1600" dirty="0" smtClean="0"/>
              <a:t> was shown to reduce UV-induced </a:t>
            </a:r>
            <a:r>
              <a:rPr lang="en-US" sz="1600" dirty="0" err="1" smtClean="0"/>
              <a:t>erythema</a:t>
            </a:r>
            <a:endParaRPr lang="en-US" sz="1600" dirty="0" smtClean="0"/>
          </a:p>
          <a:p>
            <a:pPr lvl="0">
              <a:buFont typeface="Wingdings" pitchFamily="2" charset="2"/>
              <a:buChar char="§"/>
            </a:pPr>
            <a:r>
              <a:rPr lang="en-US" sz="1600" dirty="0" smtClean="0"/>
              <a:t> It removes excessive salivation and internal body heat</a:t>
            </a:r>
          </a:p>
          <a:p>
            <a:pPr lvl="0">
              <a:buFont typeface="Wingdings" pitchFamily="2" charset="2"/>
              <a:buChar char="§"/>
            </a:pPr>
            <a:r>
              <a:rPr lang="en-US" sz="1600" dirty="0" err="1" smtClean="0"/>
              <a:t>Amla</a:t>
            </a:r>
            <a:r>
              <a:rPr lang="en-US" sz="1600" dirty="0" smtClean="0"/>
              <a:t> Tonic has a </a:t>
            </a:r>
            <a:r>
              <a:rPr lang="en-US" sz="1600" dirty="0" err="1" smtClean="0"/>
              <a:t>hematinic</a:t>
            </a:r>
            <a:r>
              <a:rPr lang="en-US" sz="1600" dirty="0" smtClean="0"/>
              <a:t> and </a:t>
            </a:r>
            <a:r>
              <a:rPr lang="en-US" sz="1600" dirty="0" err="1" smtClean="0"/>
              <a:t>lipalytic</a:t>
            </a:r>
            <a:r>
              <a:rPr lang="en-US" sz="1600" dirty="0" smtClean="0"/>
              <a:t> function useful in scurvy, prevents indigestion, and controls acidity as well as it is a natural source of anti-aging.</a:t>
            </a:r>
          </a:p>
          <a:p>
            <a:pPr>
              <a:buFont typeface="Wingdings" pitchFamily="2" charset="2"/>
              <a:buChar char="§"/>
            </a:pPr>
            <a:endParaRPr lang="en-US" sz="1600" dirty="0"/>
          </a:p>
        </p:txBody>
      </p:sp>
      <p:sp>
        <p:nvSpPr>
          <p:cNvPr id="4" name="TextBox 3"/>
          <p:cNvSpPr txBox="1"/>
          <p:nvPr/>
        </p:nvSpPr>
        <p:spPr>
          <a:xfrm>
            <a:off x="7010400" y="4715470"/>
            <a:ext cx="1828800" cy="923330"/>
          </a:xfrm>
          <a:prstGeom prst="rect">
            <a:avLst/>
          </a:prstGeom>
          <a:noFill/>
        </p:spPr>
        <p:txBody>
          <a:bodyPr wrap="square" rtlCol="0">
            <a:spAutoFit/>
          </a:bodyPr>
          <a:lstStyle/>
          <a:p>
            <a:r>
              <a:rPr lang="en-US" dirty="0" err="1" smtClean="0">
                <a:latin typeface="SimSun-ExtB" pitchFamily="49" charset="-122"/>
                <a:ea typeface="SimSun-ExtB" pitchFamily="49" charset="-122"/>
              </a:rPr>
              <a:t>Amla</a:t>
            </a:r>
            <a:r>
              <a:rPr lang="en-US" dirty="0" smtClean="0">
                <a:latin typeface="SimSun-ExtB" pitchFamily="49" charset="-122"/>
                <a:ea typeface="SimSun-ExtB" pitchFamily="49" charset="-122"/>
              </a:rPr>
              <a:t> tree</a:t>
            </a:r>
          </a:p>
          <a:p>
            <a:r>
              <a:rPr lang="en-US" b="1" dirty="0" smtClean="0">
                <a:latin typeface="SimSun-ExtB" pitchFamily="49" charset="-122"/>
                <a:ea typeface="SimSun-ExtB" pitchFamily="49" charset="-122"/>
              </a:rPr>
              <a:t>Family </a:t>
            </a:r>
            <a:r>
              <a:rPr lang="en-US" dirty="0" err="1" smtClean="0">
                <a:latin typeface="Times New Roman" pitchFamily="18" charset="0"/>
                <a:cs typeface="Times New Roman" pitchFamily="18" charset="0"/>
              </a:rPr>
              <a:t>Phyllanthus</a:t>
            </a:r>
            <a:endParaRPr lang="en-US" dirty="0" smtClean="0">
              <a:latin typeface="Times New Roman" pitchFamily="18" charset="0"/>
              <a:ea typeface="SimSun-ExtB" pitchFamily="49" charset="-122"/>
              <a:cs typeface="Times New Roman" pitchFamily="18" charset="0"/>
            </a:endParaRPr>
          </a:p>
        </p:txBody>
      </p:sp>
      <p:pic>
        <p:nvPicPr>
          <p:cNvPr id="5" name="Picture 4"/>
          <p:cNvPicPr>
            <a:picLocks/>
          </p:cNvPicPr>
          <p:nvPr/>
        </p:nvPicPr>
        <p:blipFill>
          <a:blip r:embed="rId2" cstate="print">
            <a:extLst>
              <a:ext uri="{28A0092B-C50C-407E-A947-70E740481C1C}">
                <a14:useLocalDpi xmlns:a14="http://schemas.microsoft.com/office/drawing/2010/main" val="0"/>
              </a:ext>
            </a:extLst>
          </a:blip>
          <a:stretch>
            <a:fillRect/>
          </a:stretch>
        </p:blipFill>
        <p:spPr>
          <a:xfrm>
            <a:off x="6781800" y="685800"/>
            <a:ext cx="2057400" cy="38862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7772400" cy="685800"/>
          </a:xfrm>
        </p:spPr>
        <p:txBody>
          <a:bodyPr>
            <a:normAutofit fontScale="90000"/>
          </a:bodyPr>
          <a:lstStyle/>
          <a:p>
            <a:pPr algn="l"/>
            <a:r>
              <a:rPr lang="en-US" dirty="0" smtClean="0">
                <a:solidFill>
                  <a:schemeClr val="tx1"/>
                </a:solidFill>
              </a:rPr>
              <a:t>Banana </a:t>
            </a:r>
            <a:r>
              <a:rPr lang="en-US" i="1" dirty="0" smtClean="0">
                <a:solidFill>
                  <a:schemeClr val="tx1"/>
                </a:solidFill>
              </a:rPr>
              <a:t>-</a:t>
            </a:r>
            <a:r>
              <a:rPr lang="en-US" i="1" u="sng" dirty="0" smtClean="0">
                <a:solidFill>
                  <a:schemeClr val="tx1"/>
                </a:solidFill>
              </a:rPr>
              <a:t>Musa </a:t>
            </a:r>
            <a:r>
              <a:rPr lang="en-US" i="1" u="sng" dirty="0" err="1" smtClean="0">
                <a:solidFill>
                  <a:schemeClr val="tx1"/>
                </a:solidFill>
              </a:rPr>
              <a:t>paradisiaca</a:t>
            </a:r>
            <a:endParaRPr lang="en-US" u="sng" dirty="0">
              <a:solidFill>
                <a:schemeClr val="tx1"/>
              </a:solidFill>
            </a:endParaRPr>
          </a:p>
        </p:txBody>
      </p:sp>
      <p:sp>
        <p:nvSpPr>
          <p:cNvPr id="3" name="TextBox 2"/>
          <p:cNvSpPr txBox="1"/>
          <p:nvPr/>
        </p:nvSpPr>
        <p:spPr>
          <a:xfrm>
            <a:off x="304800" y="1600200"/>
            <a:ext cx="6324600" cy="4524315"/>
          </a:xfrm>
          <a:prstGeom prst="rect">
            <a:avLst/>
          </a:prstGeom>
          <a:noFill/>
        </p:spPr>
        <p:txBody>
          <a:bodyPr wrap="square" rtlCol="0">
            <a:spAutoFit/>
          </a:bodyPr>
          <a:lstStyle/>
          <a:p>
            <a:pPr lvl="0">
              <a:buFont typeface="Arial" pitchFamily="34" charset="0"/>
              <a:buChar char="•"/>
            </a:pPr>
            <a:r>
              <a:rPr lang="en-US" sz="1600" dirty="0" smtClean="0"/>
              <a:t>The banana plant is the largest herbaceous flowering plant. They are normally tall and fairly sturdy, but what appears to be a trunk is actually a </a:t>
            </a:r>
            <a:r>
              <a:rPr lang="en-US" sz="1600" dirty="0" err="1" smtClean="0"/>
              <a:t>pseudostem</a:t>
            </a:r>
            <a:r>
              <a:rPr lang="en-US" sz="1600" dirty="0" smtClean="0"/>
              <a:t>. Leaves are spirally arranged. </a:t>
            </a:r>
          </a:p>
          <a:p>
            <a:pPr lvl="0">
              <a:buFont typeface="Arial" pitchFamily="34" charset="0"/>
              <a:buChar char="•"/>
            </a:pPr>
            <a:endParaRPr lang="en-US" sz="1600" dirty="0" smtClean="0"/>
          </a:p>
          <a:p>
            <a:r>
              <a:rPr lang="en-US" sz="1600" b="1" dirty="0" smtClean="0"/>
              <a:t>Chemical composition:</a:t>
            </a:r>
          </a:p>
          <a:p>
            <a:pPr lvl="0">
              <a:buFont typeface="Arial" pitchFamily="34" charset="0"/>
              <a:buChar char="•"/>
            </a:pPr>
            <a:r>
              <a:rPr lang="en-US" sz="1600" dirty="0" smtClean="0"/>
              <a:t>Contains Potassium (K),Vitamin B6,Vitamin C, </a:t>
            </a:r>
            <a:r>
              <a:rPr lang="en-US" sz="1600" dirty="0" err="1" smtClean="0"/>
              <a:t>Isoamyl</a:t>
            </a:r>
            <a:r>
              <a:rPr lang="en-US" sz="1600" dirty="0" smtClean="0"/>
              <a:t> acetate, </a:t>
            </a:r>
            <a:r>
              <a:rPr lang="en-US" sz="1600" dirty="0" err="1" smtClean="0"/>
              <a:t>Pectin.Also</a:t>
            </a:r>
            <a:r>
              <a:rPr lang="en-US" sz="1600" dirty="0" smtClean="0"/>
              <a:t> contains contents of cellulose, starch, lignin, </a:t>
            </a:r>
            <a:r>
              <a:rPr lang="en-US" sz="1600" dirty="0" err="1" smtClean="0"/>
              <a:t>fructooligosaccharide</a:t>
            </a:r>
            <a:r>
              <a:rPr lang="en-US" sz="1600" dirty="0" smtClean="0"/>
              <a:t> and lipophilic extractives. </a:t>
            </a:r>
          </a:p>
          <a:p>
            <a:pPr lvl="0">
              <a:buFont typeface="Arial" pitchFamily="34" charset="0"/>
              <a:buChar char="•"/>
            </a:pPr>
            <a:endParaRPr lang="en-US" sz="1600" dirty="0" smtClean="0"/>
          </a:p>
          <a:p>
            <a:r>
              <a:rPr lang="en-US" sz="1600" b="1" dirty="0" smtClean="0"/>
              <a:t>Medicinal Uses:	</a:t>
            </a:r>
            <a:endParaRPr lang="en-US" sz="1600" dirty="0" smtClean="0"/>
          </a:p>
          <a:p>
            <a:pPr lvl="0">
              <a:buFont typeface="Arial" pitchFamily="34" charset="0"/>
              <a:buChar char="•"/>
            </a:pPr>
            <a:r>
              <a:rPr lang="en-US" sz="1600" dirty="0" smtClean="0"/>
              <a:t>Flowers: Used to treat dysentery, ulcers, and bronchitis. </a:t>
            </a:r>
          </a:p>
          <a:p>
            <a:pPr lvl="0">
              <a:buFont typeface="Arial" pitchFamily="34" charset="0"/>
              <a:buChar char="•"/>
            </a:pPr>
            <a:r>
              <a:rPr lang="en-US" sz="1600" dirty="0" smtClean="0"/>
              <a:t>Sap: Chemically, banana sap has astringent </a:t>
            </a:r>
            <a:r>
              <a:rPr lang="en-US" sz="1600" dirty="0" err="1" smtClean="0"/>
              <a:t>qualities.used</a:t>
            </a:r>
            <a:r>
              <a:rPr lang="en-US" sz="1600" dirty="0" smtClean="0"/>
              <a:t> to leprosy, hysteria, fever, digestive disorders, hemorrhage, epilepsy, hemorrhoids, and insect bites.</a:t>
            </a:r>
          </a:p>
          <a:p>
            <a:pPr lvl="0">
              <a:buFont typeface="Arial" pitchFamily="34" charset="0"/>
              <a:buChar char="•"/>
            </a:pPr>
            <a:r>
              <a:rPr lang="en-US" sz="1600" dirty="0" smtClean="0"/>
              <a:t>Roots and Seeds: Treat digestive disorders. </a:t>
            </a:r>
          </a:p>
          <a:p>
            <a:pPr lvl="0">
              <a:buFont typeface="Arial" pitchFamily="34" charset="0"/>
              <a:buChar char="•"/>
            </a:pPr>
            <a:r>
              <a:rPr lang="en-US" sz="1600" dirty="0" smtClean="0"/>
              <a:t>Peel and Pulp: Contains neurotransmitters </a:t>
            </a:r>
            <a:r>
              <a:rPr lang="en-US" sz="1600" dirty="0" err="1" smtClean="0"/>
              <a:t>norepinephrine</a:t>
            </a:r>
            <a:r>
              <a:rPr lang="en-US" sz="1600" dirty="0" smtClean="0"/>
              <a:t>, serotonin and dopamine.</a:t>
            </a:r>
          </a:p>
        </p:txBody>
      </p:sp>
      <p:pic>
        <p:nvPicPr>
          <p:cNvPr id="4" name="Picture 3" descr="I:\IMG-20200320-WA0092.jpg"/>
          <p:cNvPicPr/>
          <p:nvPr/>
        </p:nvPicPr>
        <p:blipFill>
          <a:blip r:embed="rId2"/>
          <a:srcRect/>
          <a:stretch>
            <a:fillRect/>
          </a:stretch>
        </p:blipFill>
        <p:spPr bwMode="auto">
          <a:xfrm>
            <a:off x="6523311" y="1143000"/>
            <a:ext cx="2239689" cy="3394841"/>
          </a:xfrm>
          <a:prstGeom prst="rect">
            <a:avLst/>
          </a:prstGeom>
          <a:noFill/>
          <a:ln w="9525">
            <a:noFill/>
            <a:miter lim="800000"/>
            <a:headEnd/>
            <a:tailEnd/>
          </a:ln>
        </p:spPr>
      </p:pic>
      <p:sp>
        <p:nvSpPr>
          <p:cNvPr id="5" name="TextBox 4"/>
          <p:cNvSpPr txBox="1"/>
          <p:nvPr/>
        </p:nvSpPr>
        <p:spPr>
          <a:xfrm>
            <a:off x="6705600" y="4800600"/>
            <a:ext cx="1828800" cy="923330"/>
          </a:xfrm>
          <a:prstGeom prst="rect">
            <a:avLst/>
          </a:prstGeom>
          <a:noFill/>
        </p:spPr>
        <p:txBody>
          <a:bodyPr wrap="square" rtlCol="0">
            <a:spAutoFit/>
          </a:bodyPr>
          <a:lstStyle/>
          <a:p>
            <a:r>
              <a:rPr lang="en-US" dirty="0" smtClean="0">
                <a:latin typeface="SimSun-ExtB" pitchFamily="49" charset="-122"/>
                <a:ea typeface="SimSun-ExtB" pitchFamily="49" charset="-122"/>
              </a:rPr>
              <a:t>Banana tree</a:t>
            </a:r>
          </a:p>
          <a:p>
            <a:r>
              <a:rPr lang="en-US" b="1" dirty="0" smtClean="0">
                <a:latin typeface="SimSun-ExtB" pitchFamily="49" charset="-122"/>
                <a:ea typeface="SimSun-ExtB" pitchFamily="49" charset="-122"/>
              </a:rPr>
              <a:t>Family </a:t>
            </a:r>
            <a:r>
              <a:rPr lang="en-US" dirty="0" err="1" smtClean="0">
                <a:latin typeface="Times New Roman" pitchFamily="18" charset="0"/>
                <a:cs typeface="Times New Roman" pitchFamily="18" charset="0"/>
              </a:rPr>
              <a:t>Musaceae</a:t>
            </a:r>
            <a:endParaRPr lang="en-US" dirty="0" smtClean="0">
              <a:latin typeface="Times New Roman" pitchFamily="18" charset="0"/>
              <a:ea typeface="SimSun-ExtB" pitchFamily="49" charset="-122"/>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305800" cy="1143000"/>
          </a:xfrm>
        </p:spPr>
        <p:txBody>
          <a:bodyPr>
            <a:normAutofit fontScale="90000"/>
          </a:bodyPr>
          <a:lstStyle/>
          <a:p>
            <a:pPr algn="l"/>
            <a:r>
              <a:rPr lang="en-US" dirty="0" err="1" smtClean="0">
                <a:solidFill>
                  <a:schemeClr val="tx1"/>
                </a:solidFill>
              </a:rPr>
              <a:t>Bryophyllum</a:t>
            </a:r>
            <a:r>
              <a:rPr lang="en-US" dirty="0" smtClean="0">
                <a:solidFill>
                  <a:schemeClr val="tx1"/>
                </a:solidFill>
              </a:rPr>
              <a:t> -</a:t>
            </a:r>
            <a:r>
              <a:rPr lang="en-US" i="1" dirty="0" smtClean="0">
                <a:solidFill>
                  <a:schemeClr val="tx1"/>
                </a:solidFill>
              </a:rPr>
              <a:t> </a:t>
            </a:r>
            <a:r>
              <a:rPr lang="en-US" i="1" u="sng" dirty="0" err="1" smtClean="0">
                <a:solidFill>
                  <a:schemeClr val="tx1"/>
                </a:solidFill>
              </a:rPr>
              <a:t>Bryophyllum</a:t>
            </a:r>
            <a:r>
              <a:rPr lang="en-US" i="1" u="sng" dirty="0" smtClean="0">
                <a:solidFill>
                  <a:schemeClr val="tx1"/>
                </a:solidFill>
              </a:rPr>
              <a:t> </a:t>
            </a:r>
            <a:r>
              <a:rPr lang="en-US" i="1" u="sng" dirty="0" err="1" smtClean="0">
                <a:solidFill>
                  <a:schemeClr val="tx1"/>
                </a:solidFill>
              </a:rPr>
              <a:t>pinnatum</a:t>
            </a:r>
            <a:endParaRPr lang="en-US" u="sng" dirty="0">
              <a:solidFill>
                <a:schemeClr val="tx1"/>
              </a:solidFill>
            </a:endParaRPr>
          </a:p>
        </p:txBody>
      </p:sp>
      <p:sp>
        <p:nvSpPr>
          <p:cNvPr id="3" name="TextBox 2"/>
          <p:cNvSpPr txBox="1"/>
          <p:nvPr/>
        </p:nvSpPr>
        <p:spPr>
          <a:xfrm>
            <a:off x="304800" y="1524000"/>
            <a:ext cx="5867400" cy="4770537"/>
          </a:xfrm>
          <a:prstGeom prst="rect">
            <a:avLst/>
          </a:prstGeom>
          <a:noFill/>
        </p:spPr>
        <p:txBody>
          <a:bodyPr wrap="square" rtlCol="0">
            <a:spAutoFit/>
          </a:bodyPr>
          <a:lstStyle/>
          <a:p>
            <a:pPr lvl="0">
              <a:buFont typeface="Arial" pitchFamily="34" charset="0"/>
              <a:buChar char="•"/>
            </a:pPr>
            <a:r>
              <a:rPr lang="en-US" sz="1600" dirty="0" smtClean="0"/>
              <a:t>A succulent glabrous herb 0.3-1.2 m high. Stems obtusely four angled, older one are light </a:t>
            </a:r>
            <a:r>
              <a:rPr lang="en-US" sz="1600" dirty="0" err="1" smtClean="0"/>
              <a:t>coloured</a:t>
            </a:r>
            <a:r>
              <a:rPr lang="en-US" sz="1600" dirty="0" smtClean="0"/>
              <a:t> &amp; younger ones are reddish speckled with white. </a:t>
            </a:r>
          </a:p>
          <a:p>
            <a:pPr lvl="0">
              <a:buFont typeface="Arial" pitchFamily="34" charset="0"/>
              <a:buChar char="•"/>
            </a:pPr>
            <a:endParaRPr lang="en-US" sz="1600" dirty="0" smtClean="0"/>
          </a:p>
          <a:p>
            <a:r>
              <a:rPr lang="en-US" sz="1600" b="1" dirty="0" smtClean="0"/>
              <a:t>Chemical composition:</a:t>
            </a:r>
          </a:p>
          <a:p>
            <a:pPr lvl="0">
              <a:buFont typeface="Arial" pitchFamily="34" charset="0"/>
              <a:buChar char="•"/>
            </a:pPr>
            <a:r>
              <a:rPr lang="en-US" sz="1600" i="1" dirty="0" smtClean="0"/>
              <a:t>C</a:t>
            </a:r>
            <a:r>
              <a:rPr lang="en-US" sz="1600" dirty="0" smtClean="0"/>
              <a:t>ontains </a:t>
            </a:r>
            <a:r>
              <a:rPr lang="en-US" sz="1600" dirty="0" err="1" smtClean="0"/>
              <a:t>bryophyllin</a:t>
            </a:r>
            <a:r>
              <a:rPr lang="en-US" sz="1600" dirty="0" smtClean="0"/>
              <a:t>-A, two </a:t>
            </a:r>
            <a:r>
              <a:rPr lang="en-US" sz="1600" dirty="0" err="1" smtClean="0"/>
              <a:t>flavonoids</a:t>
            </a:r>
            <a:r>
              <a:rPr lang="en-US" sz="1600" dirty="0" smtClean="0"/>
              <a:t> i.e. 5’ Methyl 4’,5,7 </a:t>
            </a:r>
            <a:r>
              <a:rPr lang="en-US" sz="1600" dirty="0" err="1" smtClean="0"/>
              <a:t>trihydroxyl</a:t>
            </a:r>
            <a:r>
              <a:rPr lang="en-US" sz="1600" dirty="0" smtClean="0"/>
              <a:t> flavone and 4’,3,5,7 </a:t>
            </a:r>
            <a:r>
              <a:rPr lang="en-US" sz="1600" dirty="0" err="1" smtClean="0"/>
              <a:t>tetrahydroxy</a:t>
            </a:r>
            <a:r>
              <a:rPr lang="en-US" sz="1600" dirty="0" smtClean="0"/>
              <a:t> 5-methyl 5’-propenamine </a:t>
            </a:r>
            <a:r>
              <a:rPr lang="en-US" sz="1600" dirty="0" err="1" smtClean="0"/>
              <a:t>anthocyanidines</a:t>
            </a:r>
            <a:endParaRPr lang="en-US" sz="1600" dirty="0" smtClean="0"/>
          </a:p>
          <a:p>
            <a:pPr lvl="0">
              <a:buFont typeface="Arial" pitchFamily="34" charset="0"/>
              <a:buChar char="•"/>
            </a:pPr>
            <a:endParaRPr lang="en-US" sz="1600" dirty="0" smtClean="0"/>
          </a:p>
          <a:p>
            <a:r>
              <a:rPr lang="en-US" sz="1600" b="1" dirty="0" smtClean="0"/>
              <a:t>Medicinal Uses:</a:t>
            </a:r>
            <a:endParaRPr lang="en-US" sz="1600" dirty="0" smtClean="0"/>
          </a:p>
          <a:p>
            <a:pPr lvl="0">
              <a:buFont typeface="Arial" pitchFamily="34" charset="0"/>
              <a:buChar char="•"/>
            </a:pPr>
            <a:r>
              <a:rPr lang="en-US" sz="1600" i="1" dirty="0" smtClean="0"/>
              <a:t>L</a:t>
            </a:r>
            <a:r>
              <a:rPr lang="en-US" sz="1600" dirty="0" smtClean="0"/>
              <a:t>eaves extracts have varied antibacterial activities.</a:t>
            </a:r>
          </a:p>
          <a:p>
            <a:pPr lvl="0">
              <a:buFont typeface="Arial" pitchFamily="34" charset="0"/>
              <a:buChar char="•"/>
            </a:pPr>
            <a:r>
              <a:rPr lang="en-US" sz="1600" dirty="0" smtClean="0"/>
              <a:t>They have presence of growth inhibitory activity in the human cervical cancer cells. </a:t>
            </a:r>
          </a:p>
          <a:p>
            <a:pPr lvl="0">
              <a:buFont typeface="Arial" pitchFamily="34" charset="0"/>
              <a:buChar char="•"/>
            </a:pPr>
            <a:r>
              <a:rPr lang="en-US" sz="1600" dirty="0" smtClean="0"/>
              <a:t>There is presence of </a:t>
            </a:r>
            <a:r>
              <a:rPr lang="en-US" sz="1600" dirty="0" err="1" smtClean="0"/>
              <a:t>antilithogenic</a:t>
            </a:r>
            <a:r>
              <a:rPr lang="en-US" sz="1600" dirty="0" smtClean="0"/>
              <a:t> activity of fresh leaf juice.</a:t>
            </a:r>
          </a:p>
          <a:p>
            <a:pPr lvl="0">
              <a:buFont typeface="Arial" pitchFamily="34" charset="0"/>
              <a:buChar char="•"/>
            </a:pPr>
            <a:r>
              <a:rPr lang="en-US" sz="1600" dirty="0" smtClean="0"/>
              <a:t>The aqueous and </a:t>
            </a:r>
            <a:r>
              <a:rPr lang="en-US" sz="1600" dirty="0" err="1" smtClean="0"/>
              <a:t>ethanolic</a:t>
            </a:r>
            <a:r>
              <a:rPr lang="en-US" sz="1600" dirty="0" smtClean="0"/>
              <a:t> extract in the doses slightly protect the liver.</a:t>
            </a:r>
          </a:p>
          <a:p>
            <a:pPr>
              <a:buFont typeface="Arial" pitchFamily="34" charset="0"/>
              <a:buChar char="•"/>
            </a:pPr>
            <a:r>
              <a:rPr lang="en-US" sz="1600" dirty="0" smtClean="0"/>
              <a:t>It is significantly better tolerated in the management of preterm </a:t>
            </a:r>
            <a:r>
              <a:rPr lang="en-US" sz="1600" dirty="0" err="1" smtClean="0"/>
              <a:t>labour</a:t>
            </a:r>
            <a:endParaRPr lang="en-US" sz="1600" dirty="0"/>
          </a:p>
        </p:txBody>
      </p:sp>
      <p:pic>
        <p:nvPicPr>
          <p:cNvPr id="4" name="Picture 3" descr="IMG_20200213_104609.jpg"/>
          <p:cNvPicPr/>
          <p:nvPr/>
        </p:nvPicPr>
        <p:blipFill>
          <a:blip r:embed="rId2" cstate="print"/>
          <a:stretch>
            <a:fillRect/>
          </a:stretch>
        </p:blipFill>
        <p:spPr>
          <a:xfrm>
            <a:off x="6400800" y="1524000"/>
            <a:ext cx="2552700" cy="3234690"/>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6705600" y="5020270"/>
            <a:ext cx="2057400" cy="1200329"/>
          </a:xfrm>
          <a:prstGeom prst="rect">
            <a:avLst/>
          </a:prstGeom>
          <a:noFill/>
        </p:spPr>
        <p:txBody>
          <a:bodyPr wrap="square" rtlCol="0">
            <a:spAutoFit/>
          </a:bodyPr>
          <a:lstStyle/>
          <a:p>
            <a:r>
              <a:rPr lang="en-US" dirty="0" err="1" smtClean="0">
                <a:latin typeface="SimSun-ExtB" pitchFamily="49" charset="-122"/>
                <a:ea typeface="SimSun-ExtB" pitchFamily="49" charset="-122"/>
              </a:rPr>
              <a:t>Bryophyllum</a:t>
            </a:r>
            <a:r>
              <a:rPr lang="en-US" dirty="0" smtClean="0">
                <a:latin typeface="SimSun-ExtB" pitchFamily="49" charset="-122"/>
                <a:ea typeface="SimSun-ExtB" pitchFamily="49" charset="-122"/>
              </a:rPr>
              <a:t> leaves </a:t>
            </a:r>
          </a:p>
          <a:p>
            <a:r>
              <a:rPr lang="en-US" dirty="0" smtClean="0">
                <a:latin typeface="SimSun-ExtB" pitchFamily="49" charset="-122"/>
                <a:ea typeface="SimSun-ExtB" pitchFamily="49" charset="-122"/>
              </a:rPr>
              <a:t>Family</a:t>
            </a:r>
          </a:p>
          <a:p>
            <a:r>
              <a:rPr lang="en-US" dirty="0" err="1" smtClean="0"/>
              <a:t>Crassulaceae</a:t>
            </a:r>
            <a:endParaRPr lang="en-US" dirty="0">
              <a:latin typeface="SimSun-ExtB" pitchFamily="49" charset="-122"/>
              <a:ea typeface="SimSun-ExtB" pitchFamily="49"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229600" cy="990600"/>
          </a:xfrm>
        </p:spPr>
        <p:txBody>
          <a:bodyPr>
            <a:normAutofit/>
          </a:bodyPr>
          <a:lstStyle/>
          <a:p>
            <a:pPr algn="l"/>
            <a:r>
              <a:rPr lang="en-US" dirty="0" smtClean="0">
                <a:solidFill>
                  <a:schemeClr val="tx1"/>
                </a:solidFill>
              </a:rPr>
              <a:t>Calendula- </a:t>
            </a:r>
            <a:r>
              <a:rPr lang="en-US" i="1" u="sng" dirty="0" smtClean="0">
                <a:solidFill>
                  <a:schemeClr val="tx1"/>
                </a:solidFill>
              </a:rPr>
              <a:t>Calendula </a:t>
            </a:r>
            <a:r>
              <a:rPr lang="en-US" i="1" u="sng" dirty="0" err="1" smtClean="0">
                <a:solidFill>
                  <a:schemeClr val="tx1"/>
                </a:solidFill>
              </a:rPr>
              <a:t>officinalis</a:t>
            </a:r>
            <a:r>
              <a:rPr lang="en-US" i="1" u="sng" dirty="0" smtClean="0">
                <a:solidFill>
                  <a:schemeClr val="tx1"/>
                </a:solidFill>
              </a:rPr>
              <a:t> </a:t>
            </a:r>
            <a:endParaRPr lang="en-US" i="1" u="sng" dirty="0">
              <a:solidFill>
                <a:schemeClr val="tx1"/>
              </a:solidFill>
            </a:endParaRPr>
          </a:p>
        </p:txBody>
      </p:sp>
      <p:sp>
        <p:nvSpPr>
          <p:cNvPr id="3" name="TextBox 2"/>
          <p:cNvSpPr txBox="1"/>
          <p:nvPr/>
        </p:nvSpPr>
        <p:spPr>
          <a:xfrm>
            <a:off x="381000" y="1343085"/>
            <a:ext cx="6248400" cy="4524315"/>
          </a:xfrm>
          <a:prstGeom prst="rect">
            <a:avLst/>
          </a:prstGeom>
          <a:noFill/>
        </p:spPr>
        <p:txBody>
          <a:bodyPr wrap="square" rtlCol="0">
            <a:spAutoFit/>
          </a:bodyPr>
          <a:lstStyle/>
          <a:p>
            <a:pPr lvl="0">
              <a:buFont typeface="Wingdings" pitchFamily="2" charset="2"/>
              <a:buChar char="§"/>
            </a:pPr>
            <a:r>
              <a:rPr lang="en-US" sz="1600" dirty="0" smtClean="0"/>
              <a:t>A short-lived aromatic herbaceous perennial, growing to 80 cm tall, with erect stems. Leaves long, hairy margins. Inflorescence yellow</a:t>
            </a:r>
          </a:p>
          <a:p>
            <a:pPr lvl="0">
              <a:buFont typeface="Wingdings" pitchFamily="2" charset="2"/>
              <a:buChar char="§"/>
            </a:pPr>
            <a:endParaRPr lang="en-US" sz="1600" dirty="0" smtClean="0"/>
          </a:p>
          <a:p>
            <a:r>
              <a:rPr lang="en-US" sz="1600" b="1" dirty="0" smtClean="0"/>
              <a:t>Chemical composition:</a:t>
            </a:r>
          </a:p>
          <a:p>
            <a:pPr lvl="0">
              <a:buFont typeface="Wingdings" pitchFamily="2" charset="2"/>
              <a:buChar char="§"/>
            </a:pPr>
            <a:r>
              <a:rPr lang="en-US" sz="1600" dirty="0" smtClean="0"/>
              <a:t>The petals contain </a:t>
            </a:r>
            <a:r>
              <a:rPr lang="en-US" sz="1600" dirty="0" err="1" smtClean="0"/>
              <a:t>triterpenoid</a:t>
            </a:r>
            <a:r>
              <a:rPr lang="en-US" sz="1600" dirty="0" smtClean="0"/>
              <a:t> esters and </a:t>
            </a:r>
            <a:r>
              <a:rPr lang="en-US" sz="1600" dirty="0" err="1" smtClean="0"/>
              <a:t>flavoxanthin</a:t>
            </a:r>
            <a:r>
              <a:rPr lang="en-US" sz="1600" dirty="0" smtClean="0"/>
              <a:t> and </a:t>
            </a:r>
            <a:r>
              <a:rPr lang="en-US" sz="1600" dirty="0" err="1" smtClean="0"/>
              <a:t>auroxanthin</a:t>
            </a:r>
            <a:r>
              <a:rPr lang="en-US" sz="1600" dirty="0" smtClean="0"/>
              <a:t>. The leaves and</a:t>
            </a:r>
          </a:p>
          <a:p>
            <a:pPr lvl="0"/>
            <a:r>
              <a:rPr lang="en-US" sz="1600" dirty="0" smtClean="0"/>
              <a:t>stems contain mostly </a:t>
            </a:r>
            <a:r>
              <a:rPr lang="en-US" sz="1600" dirty="0" err="1" smtClean="0"/>
              <a:t>lutein</a:t>
            </a:r>
            <a:r>
              <a:rPr lang="en-US" sz="1600" dirty="0" smtClean="0"/>
              <a:t> (80%), </a:t>
            </a:r>
            <a:r>
              <a:rPr lang="en-US" sz="1600" dirty="0" err="1" smtClean="0"/>
              <a:t>zeaxanthin</a:t>
            </a:r>
            <a:r>
              <a:rPr lang="en-US" sz="1600" dirty="0" smtClean="0"/>
              <a:t> </a:t>
            </a:r>
          </a:p>
          <a:p>
            <a:pPr lvl="0"/>
            <a:r>
              <a:rPr lang="en-US" sz="1600" dirty="0" smtClean="0"/>
              <a:t>(5%), and beta-carotene.</a:t>
            </a:r>
          </a:p>
          <a:p>
            <a:r>
              <a:rPr lang="en-US" sz="1600" dirty="0" smtClean="0"/>
              <a:t/>
            </a:r>
            <a:br>
              <a:rPr lang="en-US" sz="1600" dirty="0" smtClean="0"/>
            </a:br>
            <a:r>
              <a:rPr lang="en-US" sz="1600" b="1" dirty="0" smtClean="0"/>
              <a:t>Medicinal Uses:</a:t>
            </a:r>
            <a:endParaRPr lang="en-US" sz="1600" dirty="0" smtClean="0"/>
          </a:p>
          <a:p>
            <a:pPr lvl="0">
              <a:buFont typeface="Wingdings" pitchFamily="2" charset="2"/>
              <a:buChar char="§"/>
            </a:pPr>
            <a:r>
              <a:rPr lang="en-US" sz="1600" dirty="0" smtClean="0"/>
              <a:t>Calendula is a wonderful herb recommended for GERD which affects people with the symptoms of heartburn.</a:t>
            </a:r>
          </a:p>
          <a:p>
            <a:pPr lvl="0">
              <a:buFont typeface="Wingdings" pitchFamily="2" charset="2"/>
              <a:buChar char="§"/>
            </a:pPr>
            <a:r>
              <a:rPr lang="en-US" sz="1600" dirty="0" smtClean="0"/>
              <a:t>Used to treat acute or chronically swollen lymph nodes resulting from respiratory infections.</a:t>
            </a:r>
          </a:p>
          <a:p>
            <a:pPr lvl="0">
              <a:buFont typeface="Wingdings" pitchFamily="2" charset="2"/>
              <a:buChar char="§"/>
            </a:pPr>
            <a:r>
              <a:rPr lang="en-US" sz="1600" dirty="0" smtClean="0"/>
              <a:t> It is also used to build immunity by helping to prevent infection through activation of the lymphatic system.</a:t>
            </a:r>
          </a:p>
        </p:txBody>
      </p:sp>
      <p:pic>
        <p:nvPicPr>
          <p:cNvPr id="4" name="Picture 3" descr="IMG_20200213_110322_HDR.jpg"/>
          <p:cNvPicPr/>
          <p:nvPr/>
        </p:nvPicPr>
        <p:blipFill>
          <a:blip r:embed="rId2" cstate="print"/>
          <a:srcRect l="3817" t="18451" b="5730"/>
          <a:stretch>
            <a:fillRect/>
          </a:stretch>
        </p:blipFill>
        <p:spPr>
          <a:xfrm>
            <a:off x="6324600" y="1676400"/>
            <a:ext cx="2590800" cy="3200400"/>
          </a:xfrm>
          <a:prstGeom prst="rect">
            <a:avLst/>
          </a:prstGeom>
          <a:ln w="88900" cap="sq" cmpd="thickThin">
            <a:noFill/>
            <a:prstDash val="solid"/>
            <a:miter lim="800000"/>
          </a:ln>
          <a:effectLst>
            <a:innerShdw blurRad="76200">
              <a:srgbClr val="000000"/>
            </a:innerShdw>
          </a:effectLst>
        </p:spPr>
      </p:pic>
      <p:sp>
        <p:nvSpPr>
          <p:cNvPr id="5" name="TextBox 4"/>
          <p:cNvSpPr txBox="1"/>
          <p:nvPr/>
        </p:nvSpPr>
        <p:spPr>
          <a:xfrm>
            <a:off x="6705600" y="5020270"/>
            <a:ext cx="2057400" cy="923330"/>
          </a:xfrm>
          <a:prstGeom prst="rect">
            <a:avLst/>
          </a:prstGeom>
          <a:noFill/>
        </p:spPr>
        <p:txBody>
          <a:bodyPr wrap="square" rtlCol="0">
            <a:spAutoFit/>
          </a:bodyPr>
          <a:lstStyle/>
          <a:p>
            <a:r>
              <a:rPr lang="en-US" dirty="0" smtClean="0">
                <a:latin typeface="SimSun-ExtB" pitchFamily="49" charset="-122"/>
                <a:ea typeface="SimSun-ExtB" pitchFamily="49" charset="-122"/>
              </a:rPr>
              <a:t>Calendula flower</a:t>
            </a:r>
          </a:p>
          <a:p>
            <a:r>
              <a:rPr lang="en-US" b="1" dirty="0" smtClean="0">
                <a:latin typeface="SimSun-ExtB" pitchFamily="49" charset="-122"/>
                <a:ea typeface="SimSun-ExtB" pitchFamily="49" charset="-122"/>
              </a:rPr>
              <a:t>Family</a:t>
            </a:r>
          </a:p>
          <a:p>
            <a:r>
              <a:rPr lang="en-US" dirty="0" err="1" smtClean="0">
                <a:latin typeface="Times New Roman" pitchFamily="18" charset="0"/>
                <a:cs typeface="Times New Roman" pitchFamily="18" charset="0"/>
              </a:rPr>
              <a:t>Asteraceae</a:t>
            </a:r>
            <a:endParaRPr lang="en-US" dirty="0">
              <a:latin typeface="Times New Roman" pitchFamily="18" charset="0"/>
              <a:ea typeface="SimSun-ExtB" pitchFamily="49" charset="-122"/>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7772400" cy="1143000"/>
          </a:xfrm>
        </p:spPr>
        <p:txBody>
          <a:bodyPr/>
          <a:lstStyle/>
          <a:p>
            <a:pPr algn="l"/>
            <a:r>
              <a:rPr lang="en-US" dirty="0" err="1" smtClean="0">
                <a:solidFill>
                  <a:schemeClr val="tx1"/>
                </a:solidFill>
              </a:rPr>
              <a:t>Neem</a:t>
            </a:r>
            <a:r>
              <a:rPr lang="en-US" dirty="0" smtClean="0">
                <a:solidFill>
                  <a:schemeClr val="tx1"/>
                </a:solidFill>
              </a:rPr>
              <a:t> -</a:t>
            </a:r>
            <a:r>
              <a:rPr lang="en-US" i="1" u="sng" dirty="0" err="1" smtClean="0">
                <a:solidFill>
                  <a:schemeClr val="tx1"/>
                </a:solidFill>
              </a:rPr>
              <a:t>Azadirachta</a:t>
            </a:r>
            <a:r>
              <a:rPr lang="en-US" i="1" u="sng" dirty="0" smtClean="0">
                <a:solidFill>
                  <a:schemeClr val="tx1"/>
                </a:solidFill>
              </a:rPr>
              <a:t> </a:t>
            </a:r>
            <a:r>
              <a:rPr lang="en-US" i="1" u="sng" dirty="0" err="1" smtClean="0">
                <a:solidFill>
                  <a:schemeClr val="tx1"/>
                </a:solidFill>
              </a:rPr>
              <a:t>indica</a:t>
            </a:r>
            <a:endParaRPr lang="en-US" u="sng" dirty="0">
              <a:solidFill>
                <a:schemeClr val="tx1"/>
              </a:solidFill>
            </a:endParaRPr>
          </a:p>
        </p:txBody>
      </p:sp>
      <p:sp>
        <p:nvSpPr>
          <p:cNvPr id="3" name="TextBox 2"/>
          <p:cNvSpPr txBox="1"/>
          <p:nvPr/>
        </p:nvSpPr>
        <p:spPr>
          <a:xfrm>
            <a:off x="152400" y="1066800"/>
            <a:ext cx="6553200" cy="5755422"/>
          </a:xfrm>
          <a:prstGeom prst="rect">
            <a:avLst/>
          </a:prstGeom>
          <a:noFill/>
        </p:spPr>
        <p:txBody>
          <a:bodyPr wrap="square" rtlCol="0">
            <a:spAutoFit/>
          </a:bodyPr>
          <a:lstStyle/>
          <a:p>
            <a:pPr lvl="0">
              <a:buFont typeface="Arial" pitchFamily="34" charset="0"/>
              <a:buChar char="•"/>
            </a:pPr>
            <a:r>
              <a:rPr lang="en-US" sz="1600" dirty="0" smtClean="0"/>
              <a:t>A medium-sized tree mainly evergreen. Bark grey. Branches are numerous and spreading. Leaves alternate. The white flowers are numerous</a:t>
            </a:r>
          </a:p>
          <a:p>
            <a:r>
              <a:rPr lang="en-US" sz="1600" b="1" dirty="0" smtClean="0"/>
              <a:t>Chemical composition:</a:t>
            </a:r>
          </a:p>
          <a:p>
            <a:pPr lvl="0">
              <a:buFont typeface="Arial" pitchFamily="34" charset="0"/>
              <a:buChar char="•"/>
            </a:pPr>
            <a:r>
              <a:rPr lang="en-US" sz="1600" dirty="0" smtClean="0"/>
              <a:t>They mainly yield </a:t>
            </a:r>
            <a:r>
              <a:rPr lang="en-US" sz="1600" dirty="0" err="1" smtClean="0"/>
              <a:t>quercetin</a:t>
            </a:r>
            <a:r>
              <a:rPr lang="en-US" sz="1600" dirty="0" smtClean="0"/>
              <a:t> (</a:t>
            </a:r>
            <a:r>
              <a:rPr lang="en-US" sz="1600" dirty="0" err="1" smtClean="0"/>
              <a:t>flavonoid</a:t>
            </a:r>
            <a:r>
              <a:rPr lang="en-US" sz="1600" dirty="0" smtClean="0"/>
              <a:t>) and </a:t>
            </a:r>
            <a:r>
              <a:rPr lang="en-US" sz="1600" dirty="0" err="1" smtClean="0"/>
              <a:t>nimbosterol</a:t>
            </a:r>
            <a:r>
              <a:rPr lang="en-US" sz="1600" dirty="0" smtClean="0"/>
              <a:t> as </a:t>
            </a:r>
          </a:p>
          <a:p>
            <a:pPr lvl="0"/>
            <a:r>
              <a:rPr lang="en-US" sz="1600" dirty="0" smtClean="0"/>
              <a:t>well as number of </a:t>
            </a:r>
            <a:r>
              <a:rPr lang="en-US" sz="1600" dirty="0" err="1" smtClean="0"/>
              <a:t>liminoids</a:t>
            </a:r>
            <a:r>
              <a:rPr lang="en-US" sz="1600" dirty="0" smtClean="0"/>
              <a:t>. The bark contains </a:t>
            </a:r>
            <a:r>
              <a:rPr lang="en-US" sz="1600" dirty="0" err="1" smtClean="0"/>
              <a:t>nimbin</a:t>
            </a:r>
            <a:r>
              <a:rPr lang="en-US" sz="1600" dirty="0" smtClean="0"/>
              <a:t>,</a:t>
            </a:r>
          </a:p>
          <a:p>
            <a:pPr lvl="0"/>
            <a:r>
              <a:rPr lang="en-US" sz="1600" dirty="0" smtClean="0"/>
              <a:t> </a:t>
            </a:r>
            <a:r>
              <a:rPr lang="en-US" sz="1600" dirty="0" err="1" smtClean="0"/>
              <a:t>nimbinin</a:t>
            </a:r>
            <a:r>
              <a:rPr lang="en-US" sz="1600" dirty="0" smtClean="0"/>
              <a:t>, </a:t>
            </a:r>
            <a:r>
              <a:rPr lang="en-US" sz="1600" dirty="0" err="1" smtClean="0"/>
              <a:t>nimbidin</a:t>
            </a:r>
            <a:r>
              <a:rPr lang="en-US" sz="1600" dirty="0" smtClean="0"/>
              <a:t> etc.</a:t>
            </a:r>
          </a:p>
          <a:p>
            <a:r>
              <a:rPr lang="en-US" sz="1600" b="1" dirty="0" smtClean="0"/>
              <a:t>Medicinal Uses:</a:t>
            </a:r>
            <a:endParaRPr lang="en-US" sz="1600" dirty="0" smtClean="0"/>
          </a:p>
          <a:p>
            <a:pPr lvl="0">
              <a:buFont typeface="Arial" pitchFamily="34" charset="0"/>
              <a:buChar char="•"/>
            </a:pPr>
            <a:r>
              <a:rPr lang="en-US" sz="1600" dirty="0" smtClean="0"/>
              <a:t>The plant possessing anti-bacterial, anti-viral, </a:t>
            </a:r>
            <a:r>
              <a:rPr lang="en-US" sz="1600" dirty="0" err="1" smtClean="0"/>
              <a:t>cytotoxic</a:t>
            </a:r>
            <a:r>
              <a:rPr lang="en-US" sz="1600" dirty="0" smtClean="0"/>
              <a:t>, fungicidal, insecticidal or </a:t>
            </a:r>
            <a:r>
              <a:rPr lang="en-US" sz="1600" dirty="0" err="1" smtClean="0"/>
              <a:t>pesticidal</a:t>
            </a:r>
            <a:r>
              <a:rPr lang="en-US" sz="1600" dirty="0" smtClean="0"/>
              <a:t> properties.</a:t>
            </a:r>
          </a:p>
          <a:p>
            <a:pPr lvl="0">
              <a:buFont typeface="Arial" pitchFamily="34" charset="0"/>
              <a:buChar char="•"/>
            </a:pPr>
            <a:r>
              <a:rPr lang="en-US" sz="1600" dirty="0" smtClean="0"/>
              <a:t>External medicinal uses of </a:t>
            </a:r>
            <a:r>
              <a:rPr lang="en-US" sz="1600" dirty="0" err="1" smtClean="0"/>
              <a:t>neem</a:t>
            </a:r>
            <a:r>
              <a:rPr lang="en-US" sz="1600" dirty="0" smtClean="0"/>
              <a:t> is for the treatment of dermatological disorders like ear infection and sinusitis, </a:t>
            </a:r>
          </a:p>
          <a:p>
            <a:pPr lvl="0"/>
            <a:r>
              <a:rPr lang="en-US" sz="1600" dirty="0" smtClean="0"/>
              <a:t>alopecia and hair care, snake bite and scorpion sting,</a:t>
            </a:r>
          </a:p>
          <a:p>
            <a:pPr lvl="0"/>
            <a:r>
              <a:rPr lang="en-US" sz="1600" dirty="0" smtClean="0"/>
              <a:t> rheumatic pain, gout, etc.</a:t>
            </a:r>
          </a:p>
          <a:p>
            <a:pPr lvl="0">
              <a:buFont typeface="Arial" pitchFamily="34" charset="0"/>
              <a:buChar char="•"/>
            </a:pPr>
            <a:r>
              <a:rPr lang="en-US" sz="1600" dirty="0" smtClean="0"/>
              <a:t>Internally </a:t>
            </a:r>
            <a:r>
              <a:rPr lang="en-US" sz="1600" dirty="0" err="1" smtClean="0"/>
              <a:t>neem</a:t>
            </a:r>
            <a:r>
              <a:rPr lang="en-US" sz="1600" dirty="0" smtClean="0"/>
              <a:t> is used for dental hygiene, for treating </a:t>
            </a:r>
          </a:p>
          <a:p>
            <a:pPr lvl="0"/>
            <a:r>
              <a:rPr lang="en-US" sz="1600" dirty="0" smtClean="0"/>
              <a:t>malaria and </a:t>
            </a:r>
            <a:r>
              <a:rPr lang="en-US" sz="1600" dirty="0" err="1" smtClean="0"/>
              <a:t>filaria</a:t>
            </a:r>
            <a:r>
              <a:rPr lang="en-US" sz="1600" dirty="0" smtClean="0"/>
              <a:t>, typhoid, liver disorders, intestinal worms, hepatitis, respiratory disorders, urinary disorders, diabetes, hypertension, cancer, leprosy, </a:t>
            </a:r>
            <a:r>
              <a:rPr lang="en-US" sz="1600" dirty="0" err="1" smtClean="0"/>
              <a:t>leucoderma</a:t>
            </a:r>
            <a:r>
              <a:rPr lang="en-US" sz="1600" dirty="0" smtClean="0"/>
              <a:t>, allergies, etc., infectious diseases such as smallpox, chicken pox, and </a:t>
            </a:r>
            <a:r>
              <a:rPr lang="en-US" sz="1600" dirty="0" err="1" smtClean="0"/>
              <a:t>measles,sexually</a:t>
            </a:r>
            <a:r>
              <a:rPr lang="en-US" sz="1600" dirty="0" smtClean="0"/>
              <a:t> transmitted infection, and aids.</a:t>
            </a:r>
          </a:p>
          <a:p>
            <a:pPr lvl="0">
              <a:buFont typeface="Arial" pitchFamily="34" charset="0"/>
              <a:buChar char="•"/>
            </a:pPr>
            <a:r>
              <a:rPr lang="en-US" sz="1600" dirty="0" smtClean="0"/>
              <a:t>In Vedas </a:t>
            </a:r>
            <a:r>
              <a:rPr lang="en-US" sz="1600" dirty="0" err="1" smtClean="0"/>
              <a:t>Neem</a:t>
            </a:r>
            <a:r>
              <a:rPr lang="en-US" sz="1600" dirty="0" smtClean="0"/>
              <a:t> is mentioned as ‘</a:t>
            </a:r>
            <a:r>
              <a:rPr lang="en-US" sz="1600" b="1" dirty="0" err="1" smtClean="0"/>
              <a:t>Sarva</a:t>
            </a:r>
            <a:r>
              <a:rPr lang="en-US" sz="1600" b="1" dirty="0" smtClean="0"/>
              <a:t> </a:t>
            </a:r>
            <a:r>
              <a:rPr lang="en-US" sz="1600" b="1" dirty="0" err="1" smtClean="0"/>
              <a:t>Roga</a:t>
            </a:r>
            <a:r>
              <a:rPr lang="en-US" sz="1600" b="1" dirty="0" smtClean="0"/>
              <a:t> </a:t>
            </a:r>
            <a:r>
              <a:rPr lang="en-US" sz="1600" b="1" dirty="0" err="1" smtClean="0"/>
              <a:t>Nivarini</a:t>
            </a:r>
            <a:r>
              <a:rPr lang="en-US" sz="1600" dirty="0" smtClean="0"/>
              <a:t>’</a:t>
            </a:r>
            <a:r>
              <a:rPr lang="en-US" sz="1600" i="1" dirty="0" smtClean="0"/>
              <a:t>, </a:t>
            </a:r>
            <a:r>
              <a:rPr lang="en-US" sz="1600" dirty="0" smtClean="0"/>
              <a:t>which means ‘</a:t>
            </a:r>
            <a:r>
              <a:rPr lang="en-US" sz="1600" b="1" dirty="0" smtClean="0"/>
              <a:t>one that cures all ailments and ills</a:t>
            </a:r>
            <a:r>
              <a:rPr lang="en-US" sz="1600" dirty="0" smtClean="0"/>
              <a:t>‘</a:t>
            </a:r>
          </a:p>
        </p:txBody>
      </p:sp>
      <p:pic>
        <p:nvPicPr>
          <p:cNvPr id="4" name="Picture 3" descr="C:\Users\admin\Desktop\neem.jpg"/>
          <p:cNvPicPr/>
          <p:nvPr/>
        </p:nvPicPr>
        <p:blipFill>
          <a:blip r:embed="rId2" cstate="print"/>
          <a:srcRect/>
          <a:stretch>
            <a:fillRect/>
          </a:stretch>
        </p:blipFill>
        <p:spPr bwMode="auto">
          <a:xfrm>
            <a:off x="6400800" y="1752600"/>
            <a:ext cx="2438400" cy="3048000"/>
          </a:xfrm>
          <a:prstGeom prst="rect">
            <a:avLst/>
          </a:prstGeom>
          <a:noFill/>
          <a:ln w="9525">
            <a:noFill/>
            <a:miter lim="800000"/>
            <a:headEnd/>
            <a:tailEnd/>
          </a:ln>
        </p:spPr>
      </p:pic>
      <p:sp>
        <p:nvSpPr>
          <p:cNvPr id="5" name="TextBox 4"/>
          <p:cNvSpPr txBox="1"/>
          <p:nvPr/>
        </p:nvSpPr>
        <p:spPr>
          <a:xfrm>
            <a:off x="6705600" y="5020270"/>
            <a:ext cx="2057400" cy="923330"/>
          </a:xfrm>
          <a:prstGeom prst="rect">
            <a:avLst/>
          </a:prstGeom>
          <a:noFill/>
        </p:spPr>
        <p:txBody>
          <a:bodyPr wrap="square" rtlCol="0">
            <a:spAutoFit/>
          </a:bodyPr>
          <a:lstStyle/>
          <a:p>
            <a:r>
              <a:rPr lang="en-US" dirty="0" err="1" smtClean="0">
                <a:latin typeface="SimSun-ExtB" pitchFamily="49" charset="-122"/>
                <a:ea typeface="SimSun-ExtB" pitchFamily="49" charset="-122"/>
              </a:rPr>
              <a:t>Neem</a:t>
            </a:r>
            <a:r>
              <a:rPr lang="en-US" dirty="0" smtClean="0">
                <a:latin typeface="SimSun-ExtB" pitchFamily="49" charset="-122"/>
                <a:ea typeface="SimSun-ExtB" pitchFamily="49" charset="-122"/>
              </a:rPr>
              <a:t> tree </a:t>
            </a:r>
          </a:p>
          <a:p>
            <a:r>
              <a:rPr lang="en-US" b="1" dirty="0" smtClean="0">
                <a:latin typeface="SimSun-ExtB" pitchFamily="49" charset="-122"/>
                <a:ea typeface="SimSun-ExtB" pitchFamily="49" charset="-122"/>
              </a:rPr>
              <a:t>Family</a:t>
            </a:r>
          </a:p>
          <a:p>
            <a:r>
              <a:rPr lang="en-US" dirty="0" err="1" smtClean="0">
                <a:latin typeface="Times New Roman" pitchFamily="18" charset="0"/>
                <a:cs typeface="Times New Roman" pitchFamily="18" charset="0"/>
              </a:rPr>
              <a:t>Meliaceae</a:t>
            </a:r>
            <a:endParaRPr lang="en-US" dirty="0">
              <a:latin typeface="Times New Roman" pitchFamily="18" charset="0"/>
              <a:ea typeface="SimSun-ExtB" pitchFamily="49" charset="-122"/>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7772400" cy="1143000"/>
          </a:xfrm>
        </p:spPr>
        <p:txBody>
          <a:bodyPr/>
          <a:lstStyle/>
          <a:p>
            <a:pPr algn="l"/>
            <a:r>
              <a:rPr lang="en-US" dirty="0" err="1" smtClean="0">
                <a:solidFill>
                  <a:schemeClr val="tx1"/>
                </a:solidFill>
              </a:rPr>
              <a:t>Tulsi</a:t>
            </a:r>
            <a:r>
              <a:rPr lang="en-US" dirty="0" smtClean="0">
                <a:solidFill>
                  <a:schemeClr val="tx1"/>
                </a:solidFill>
              </a:rPr>
              <a:t> </a:t>
            </a:r>
            <a:r>
              <a:rPr lang="en-US" i="1" dirty="0" smtClean="0">
                <a:solidFill>
                  <a:schemeClr val="tx1"/>
                </a:solidFill>
              </a:rPr>
              <a:t>-</a:t>
            </a:r>
            <a:r>
              <a:rPr lang="en-US" i="1" u="sng" dirty="0" err="1" smtClean="0">
                <a:solidFill>
                  <a:schemeClr val="tx1"/>
                </a:solidFill>
              </a:rPr>
              <a:t>Ocimum</a:t>
            </a:r>
            <a:r>
              <a:rPr lang="en-US" i="1" u="sng" dirty="0" smtClean="0">
                <a:solidFill>
                  <a:schemeClr val="tx1"/>
                </a:solidFill>
              </a:rPr>
              <a:t> sanctum</a:t>
            </a:r>
            <a:endParaRPr lang="en-US" u="sng" dirty="0">
              <a:solidFill>
                <a:schemeClr val="tx1"/>
              </a:solidFill>
            </a:endParaRPr>
          </a:p>
        </p:txBody>
      </p:sp>
      <p:sp>
        <p:nvSpPr>
          <p:cNvPr id="4" name="TextBox 3"/>
          <p:cNvSpPr txBox="1"/>
          <p:nvPr/>
        </p:nvSpPr>
        <p:spPr>
          <a:xfrm>
            <a:off x="381000" y="1143000"/>
            <a:ext cx="6019800" cy="6001643"/>
          </a:xfrm>
          <a:prstGeom prst="rect">
            <a:avLst/>
          </a:prstGeom>
          <a:noFill/>
        </p:spPr>
        <p:txBody>
          <a:bodyPr wrap="square" rtlCol="0">
            <a:spAutoFit/>
          </a:bodyPr>
          <a:lstStyle/>
          <a:p>
            <a:pPr lvl="0">
              <a:buFont typeface="Arial" pitchFamily="34" charset="0"/>
              <a:buChar char="•"/>
            </a:pPr>
            <a:r>
              <a:rPr lang="en-US" sz="1600" dirty="0" smtClean="0"/>
              <a:t>It is an erect &amp; fragrant herb having hair all over. Leaves are nearly round with margin toothed these are aromatic because of the presence of a kind of scanted oil.</a:t>
            </a:r>
          </a:p>
          <a:p>
            <a:pPr lvl="0">
              <a:buFont typeface="Arial" pitchFamily="34" charset="0"/>
              <a:buChar char="•"/>
            </a:pPr>
            <a:endParaRPr lang="en-US" sz="1600" dirty="0" smtClean="0"/>
          </a:p>
          <a:p>
            <a:r>
              <a:rPr lang="en-US" sz="1600" b="1" dirty="0" smtClean="0"/>
              <a:t>Chemical composition:</a:t>
            </a:r>
            <a:endParaRPr lang="en-US" sz="1600" dirty="0" smtClean="0"/>
          </a:p>
          <a:p>
            <a:pPr lvl="0">
              <a:buFont typeface="Arial" pitchFamily="34" charset="0"/>
              <a:buChar char="•"/>
            </a:pPr>
            <a:r>
              <a:rPr lang="en-US" sz="1600" dirty="0" smtClean="0"/>
              <a:t>Contains </a:t>
            </a:r>
            <a:r>
              <a:rPr lang="en-US" sz="1600" dirty="0" err="1" smtClean="0"/>
              <a:t>cirsilineol</a:t>
            </a:r>
            <a:r>
              <a:rPr lang="en-US" sz="1600" dirty="0" smtClean="0"/>
              <a:t>, </a:t>
            </a:r>
            <a:r>
              <a:rPr lang="en-US" sz="1600" dirty="0" err="1" smtClean="0"/>
              <a:t>circimaritin</a:t>
            </a:r>
            <a:r>
              <a:rPr lang="en-US" sz="1600" dirty="0" smtClean="0"/>
              <a:t>, </a:t>
            </a:r>
            <a:r>
              <a:rPr lang="en-US" sz="1600" dirty="0" err="1" smtClean="0"/>
              <a:t>isothymusin</a:t>
            </a:r>
            <a:r>
              <a:rPr lang="en-US" sz="1600" dirty="0" smtClean="0"/>
              <a:t>, </a:t>
            </a:r>
            <a:r>
              <a:rPr lang="en-US" sz="1600" dirty="0" err="1" smtClean="0"/>
              <a:t>apigenin</a:t>
            </a:r>
            <a:r>
              <a:rPr lang="en-US" sz="1600" dirty="0" smtClean="0"/>
              <a:t> and </a:t>
            </a:r>
            <a:r>
              <a:rPr lang="en-US" sz="1600" dirty="0" err="1" smtClean="0"/>
              <a:t>rosameric</a:t>
            </a:r>
            <a:r>
              <a:rPr lang="en-US" sz="1600" dirty="0" smtClean="0"/>
              <a:t> acid. The leaves contain about 71% </a:t>
            </a:r>
            <a:r>
              <a:rPr lang="en-US" sz="1600" dirty="0" err="1" smtClean="0"/>
              <a:t>eugenol</a:t>
            </a:r>
            <a:r>
              <a:rPr lang="en-US" sz="1600" dirty="0" smtClean="0"/>
              <a:t> and 20% methyl </a:t>
            </a:r>
            <a:r>
              <a:rPr lang="en-US" sz="1600" dirty="0" err="1" smtClean="0"/>
              <a:t>eugenol</a:t>
            </a:r>
            <a:r>
              <a:rPr lang="en-US" sz="1600" dirty="0" smtClean="0"/>
              <a:t>. The oil also contains </a:t>
            </a:r>
            <a:r>
              <a:rPr lang="en-US" sz="1600" dirty="0" err="1" smtClean="0"/>
              <a:t>carvacrol</a:t>
            </a:r>
            <a:r>
              <a:rPr lang="en-US" sz="1600" dirty="0" smtClean="0"/>
              <a:t> and </a:t>
            </a:r>
            <a:r>
              <a:rPr lang="en-US" sz="1600" dirty="0" err="1" smtClean="0"/>
              <a:t>sesquiterpine</a:t>
            </a:r>
            <a:r>
              <a:rPr lang="en-US" sz="1600" dirty="0" smtClean="0"/>
              <a:t> hydrocarbon </a:t>
            </a:r>
            <a:r>
              <a:rPr lang="en-US" sz="1600" dirty="0" err="1" smtClean="0"/>
              <a:t>caryophyllen</a:t>
            </a:r>
            <a:r>
              <a:rPr lang="en-US" sz="1600" dirty="0" smtClean="0"/>
              <a:t>.</a:t>
            </a:r>
          </a:p>
          <a:p>
            <a:pPr lvl="0">
              <a:buFont typeface="Arial" pitchFamily="34" charset="0"/>
              <a:buChar char="•"/>
            </a:pPr>
            <a:endParaRPr lang="en-US" sz="1600" dirty="0" smtClean="0"/>
          </a:p>
          <a:p>
            <a:r>
              <a:rPr lang="en-US" sz="1600" b="1" dirty="0" smtClean="0"/>
              <a:t>Medicinal Uses:</a:t>
            </a:r>
            <a:endParaRPr lang="en-US" sz="1600" dirty="0" smtClean="0"/>
          </a:p>
          <a:p>
            <a:pPr lvl="0">
              <a:buFont typeface="Arial" pitchFamily="34" charset="0"/>
              <a:buChar char="•"/>
            </a:pPr>
            <a:r>
              <a:rPr lang="en-US" sz="1600" dirty="0" smtClean="0"/>
              <a:t>The </a:t>
            </a:r>
            <a:r>
              <a:rPr lang="en-US" sz="1600" dirty="0" err="1" smtClean="0"/>
              <a:t>Tulsi</a:t>
            </a:r>
            <a:r>
              <a:rPr lang="en-US" sz="1600" dirty="0" smtClean="0"/>
              <a:t> leaves contains </a:t>
            </a:r>
            <a:r>
              <a:rPr lang="en-US" sz="1600" dirty="0" err="1" smtClean="0"/>
              <a:t>ursolic</a:t>
            </a:r>
            <a:r>
              <a:rPr lang="en-US" sz="1600" dirty="0" smtClean="0"/>
              <a:t> acid which possess </a:t>
            </a:r>
            <a:r>
              <a:rPr lang="en-US" sz="1600" dirty="0" err="1" smtClean="0"/>
              <a:t>antifertility</a:t>
            </a:r>
            <a:r>
              <a:rPr lang="en-US" sz="1600" dirty="0" smtClean="0"/>
              <a:t> effects it have anti-estrogenic activity.</a:t>
            </a:r>
          </a:p>
          <a:p>
            <a:pPr lvl="0">
              <a:buFont typeface="Arial" pitchFamily="34" charset="0"/>
              <a:buChar char="•"/>
            </a:pPr>
            <a:r>
              <a:rPr lang="en-US" sz="1600" dirty="0" smtClean="0"/>
              <a:t>Extract of leaves mediated a significant reduction in tumor cell size and an increase in lifespan of mice having Sarcoma-180 solid tumors.</a:t>
            </a:r>
          </a:p>
          <a:p>
            <a:pPr lvl="0">
              <a:buFont typeface="Arial" pitchFamily="34" charset="0"/>
              <a:buChar char="•"/>
            </a:pPr>
            <a:r>
              <a:rPr lang="en-US" sz="1600" dirty="0" smtClean="0"/>
              <a:t>Vitamin C and A, </a:t>
            </a:r>
            <a:r>
              <a:rPr lang="en-US" sz="1600" dirty="0" err="1" smtClean="0"/>
              <a:t>phytonutrients</a:t>
            </a:r>
            <a:r>
              <a:rPr lang="en-US" sz="1600" dirty="0" smtClean="0"/>
              <a:t>, in Basil are great antioxidants and protect the skin from almost all the damages caused by free radicals.</a:t>
            </a:r>
          </a:p>
          <a:p>
            <a:pPr lvl="0">
              <a:buFont typeface="Arial" pitchFamily="34" charset="0"/>
              <a:buChar char="•"/>
            </a:pPr>
            <a:r>
              <a:rPr lang="en-US" sz="1600" dirty="0" smtClean="0"/>
              <a:t>It also helps in relieving fever mild headaches because of </a:t>
            </a:r>
            <a:r>
              <a:rPr lang="en-US" sz="1600" dirty="0" err="1" smtClean="0"/>
              <a:t>migrane</a:t>
            </a:r>
            <a:r>
              <a:rPr lang="en-US" sz="1600" dirty="0" smtClean="0"/>
              <a:t>  cure various respiratory disorders like bronchitis &amp; tuberculosis.</a:t>
            </a:r>
          </a:p>
          <a:p>
            <a:pPr>
              <a:buFont typeface="Arial" pitchFamily="34" charset="0"/>
              <a:buChar char="•"/>
            </a:pPr>
            <a:endParaRPr lang="en-US" sz="1600" dirty="0"/>
          </a:p>
        </p:txBody>
      </p:sp>
      <p:pic>
        <p:nvPicPr>
          <p:cNvPr id="5" name="Picture 4" descr="C:\Users\admin\Desktop\tulsi.jpg"/>
          <p:cNvPicPr/>
          <p:nvPr/>
        </p:nvPicPr>
        <p:blipFill>
          <a:blip r:embed="rId2"/>
          <a:srcRect l="5627" b="22355"/>
          <a:stretch>
            <a:fillRect/>
          </a:stretch>
        </p:blipFill>
        <p:spPr bwMode="auto">
          <a:xfrm>
            <a:off x="6248400" y="1282505"/>
            <a:ext cx="2743200" cy="3594295"/>
          </a:xfrm>
          <a:prstGeom prst="rect">
            <a:avLst/>
          </a:prstGeom>
          <a:noFill/>
          <a:ln w="9525">
            <a:noFill/>
            <a:miter lim="800000"/>
            <a:headEnd/>
            <a:tailEnd/>
          </a:ln>
        </p:spPr>
      </p:pic>
      <p:sp>
        <p:nvSpPr>
          <p:cNvPr id="6" name="TextBox 5"/>
          <p:cNvSpPr txBox="1"/>
          <p:nvPr/>
        </p:nvSpPr>
        <p:spPr>
          <a:xfrm>
            <a:off x="6705600" y="5020270"/>
            <a:ext cx="2057400" cy="923330"/>
          </a:xfrm>
          <a:prstGeom prst="rect">
            <a:avLst/>
          </a:prstGeom>
          <a:noFill/>
        </p:spPr>
        <p:txBody>
          <a:bodyPr wrap="square" rtlCol="0">
            <a:spAutoFit/>
          </a:bodyPr>
          <a:lstStyle/>
          <a:p>
            <a:r>
              <a:rPr lang="en-US" dirty="0" err="1" smtClean="0">
                <a:latin typeface="SimSun-ExtB" pitchFamily="49" charset="-122"/>
                <a:ea typeface="SimSun-ExtB" pitchFamily="49" charset="-122"/>
              </a:rPr>
              <a:t>Tulsi</a:t>
            </a:r>
            <a:r>
              <a:rPr lang="en-US" dirty="0" smtClean="0">
                <a:latin typeface="SimSun-ExtB" pitchFamily="49" charset="-122"/>
                <a:ea typeface="SimSun-ExtB" pitchFamily="49" charset="-122"/>
              </a:rPr>
              <a:t> plant </a:t>
            </a:r>
          </a:p>
          <a:p>
            <a:r>
              <a:rPr lang="en-US" b="1" dirty="0" smtClean="0">
                <a:latin typeface="SimSun-ExtB" pitchFamily="49" charset="-122"/>
                <a:ea typeface="SimSun-ExtB" pitchFamily="49" charset="-122"/>
              </a:rPr>
              <a:t>Family</a:t>
            </a:r>
          </a:p>
          <a:p>
            <a:r>
              <a:rPr lang="en-US" dirty="0" err="1" smtClean="0">
                <a:latin typeface="Times New Roman" pitchFamily="18" charset="0"/>
                <a:cs typeface="Times New Roman" pitchFamily="18" charset="0"/>
              </a:rPr>
              <a:t>Lamiaceae</a:t>
            </a:r>
            <a:endParaRPr lang="en-US" dirty="0">
              <a:latin typeface="Times New Roman" pitchFamily="18" charset="0"/>
              <a:ea typeface="SimSun-ExtB" pitchFamily="49" charset="-122"/>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smtClean="0">
                <a:solidFill>
                  <a:schemeClr val="tx1"/>
                </a:solidFill>
              </a:rPr>
              <a:t>Mango</a:t>
            </a:r>
            <a:r>
              <a:rPr lang="en-US" dirty="0" smtClean="0">
                <a:solidFill>
                  <a:schemeClr val="tx1"/>
                </a:solidFill>
              </a:rPr>
              <a:t> </a:t>
            </a:r>
            <a:r>
              <a:rPr lang="en-US" dirty="0">
                <a:solidFill>
                  <a:schemeClr val="tx1"/>
                </a:solidFill>
              </a:rPr>
              <a:t>-</a:t>
            </a:r>
            <a:r>
              <a:rPr lang="en-US" i="1" u="sng" dirty="0" err="1">
                <a:solidFill>
                  <a:schemeClr val="tx1"/>
                </a:solidFill>
              </a:rPr>
              <a:t>Mangifera</a:t>
            </a:r>
            <a:r>
              <a:rPr lang="en-US" i="1" u="sng" dirty="0">
                <a:solidFill>
                  <a:schemeClr val="tx1"/>
                </a:solidFill>
              </a:rPr>
              <a:t> </a:t>
            </a:r>
            <a:r>
              <a:rPr lang="en-US" i="1" u="sng" dirty="0" err="1">
                <a:solidFill>
                  <a:schemeClr val="tx1"/>
                </a:solidFill>
              </a:rPr>
              <a:t>indica</a:t>
            </a:r>
            <a:r>
              <a:rPr lang="en-US" u="sng" dirty="0">
                <a:solidFill>
                  <a:schemeClr val="tx1"/>
                </a:solidFill>
              </a:rPr>
              <a:t> </a:t>
            </a:r>
          </a:p>
        </p:txBody>
      </p:sp>
      <p:sp>
        <p:nvSpPr>
          <p:cNvPr id="3" name="TextBox 2"/>
          <p:cNvSpPr txBox="1"/>
          <p:nvPr/>
        </p:nvSpPr>
        <p:spPr>
          <a:xfrm>
            <a:off x="304800" y="1295400"/>
            <a:ext cx="6553200" cy="5509200"/>
          </a:xfrm>
          <a:prstGeom prst="rect">
            <a:avLst/>
          </a:prstGeom>
          <a:noFill/>
        </p:spPr>
        <p:txBody>
          <a:bodyPr wrap="square" rtlCol="0">
            <a:spAutoFit/>
          </a:bodyPr>
          <a:lstStyle/>
          <a:p>
            <a:pPr marL="285750" lvl="0" indent="-285750">
              <a:buFont typeface="Arial" pitchFamily="34" charset="0"/>
              <a:buChar char="•"/>
            </a:pPr>
            <a:r>
              <a:rPr lang="en-US" sz="1600" dirty="0"/>
              <a:t>The mango tree is an evergreen tree of varying size and shape. A stout trunk and an umbrella-shaped crown that may reach 20-40 m high. The leaves are </a:t>
            </a:r>
            <a:r>
              <a:rPr lang="en-US" sz="1600" dirty="0" smtClean="0"/>
              <a:t>simple &amp; </a:t>
            </a:r>
            <a:r>
              <a:rPr lang="en-US" sz="1600" dirty="0"/>
              <a:t>broad. Flowers are fragrant, </a:t>
            </a:r>
            <a:r>
              <a:rPr lang="en-US" sz="1600" dirty="0" err="1" smtClean="0"/>
              <a:t>pentameric</a:t>
            </a:r>
            <a:endParaRPr lang="en-US" sz="1600" dirty="0"/>
          </a:p>
          <a:p>
            <a:pPr lvl="0"/>
            <a:r>
              <a:rPr lang="en-US" sz="1600" b="1" dirty="0" smtClean="0"/>
              <a:t>Chemical </a:t>
            </a:r>
            <a:r>
              <a:rPr lang="en-US" sz="1600" b="1" dirty="0"/>
              <a:t>composition:</a:t>
            </a:r>
          </a:p>
          <a:p>
            <a:pPr marL="285750" lvl="0" indent="-285750">
              <a:buFont typeface="Arial" pitchFamily="34" charset="0"/>
              <a:buChar char="•"/>
            </a:pPr>
            <a:r>
              <a:rPr lang="en-US" sz="1600" dirty="0" smtClean="0"/>
              <a:t>Mango </a:t>
            </a:r>
            <a:r>
              <a:rPr lang="en-US" sz="1600" dirty="0"/>
              <a:t>peel pigments include carotenoids, such as the </a:t>
            </a:r>
            <a:r>
              <a:rPr lang="en-US" sz="1600" dirty="0" err="1"/>
              <a:t>provitamin</a:t>
            </a:r>
            <a:r>
              <a:rPr lang="en-US" sz="1600" dirty="0"/>
              <a:t> A compound, beta-carotene, lutein and alpha-carotene, and polyphenols, such as </a:t>
            </a:r>
            <a:r>
              <a:rPr lang="en-US" sz="1600" dirty="0" err="1"/>
              <a:t>quercetin</a:t>
            </a:r>
            <a:r>
              <a:rPr lang="en-US" sz="1600" dirty="0"/>
              <a:t>, </a:t>
            </a:r>
            <a:r>
              <a:rPr lang="en-US" sz="1600" dirty="0" err="1"/>
              <a:t>kaempferol</a:t>
            </a:r>
            <a:r>
              <a:rPr lang="en-US" sz="1600" dirty="0"/>
              <a:t>, </a:t>
            </a:r>
            <a:r>
              <a:rPr lang="en-US" sz="1600" dirty="0" err="1"/>
              <a:t>gallic</a:t>
            </a:r>
            <a:r>
              <a:rPr lang="en-US" sz="1600" dirty="0"/>
              <a:t> acid, </a:t>
            </a:r>
            <a:r>
              <a:rPr lang="en-US" sz="1600" dirty="0" err="1"/>
              <a:t>caffeic</a:t>
            </a:r>
            <a:r>
              <a:rPr lang="en-US" sz="1600" dirty="0"/>
              <a:t> acid, tannins. Mango contains a unique </a:t>
            </a:r>
            <a:r>
              <a:rPr lang="en-US" sz="1600" dirty="0" err="1"/>
              <a:t>xanthonoid</a:t>
            </a:r>
            <a:r>
              <a:rPr lang="en-US" sz="1600" dirty="0"/>
              <a:t> called </a:t>
            </a:r>
            <a:r>
              <a:rPr lang="en-US" sz="1600" dirty="0" err="1"/>
              <a:t>mangiferin</a:t>
            </a:r>
            <a:r>
              <a:rPr lang="en-US" sz="1600" dirty="0"/>
              <a:t>. Also contain pigment </a:t>
            </a:r>
            <a:r>
              <a:rPr lang="en-US" sz="1600" dirty="0" err="1"/>
              <a:t>euxanthin</a:t>
            </a:r>
            <a:r>
              <a:rPr lang="en-US" sz="1600" dirty="0"/>
              <a:t>. </a:t>
            </a:r>
          </a:p>
          <a:p>
            <a:r>
              <a:rPr lang="en-US" sz="1600" b="1" dirty="0"/>
              <a:t>Medicinal Uses:</a:t>
            </a:r>
            <a:endParaRPr lang="en-US" sz="1600" dirty="0"/>
          </a:p>
          <a:p>
            <a:pPr marL="285750" lvl="0" indent="-285750">
              <a:buFont typeface="Arial" pitchFamily="34" charset="0"/>
              <a:buChar char="•"/>
            </a:pPr>
            <a:r>
              <a:rPr lang="en-US" sz="1600" dirty="0" smtClean="0"/>
              <a:t>Mangoes </a:t>
            </a:r>
            <a:r>
              <a:rPr lang="en-US" sz="1600" dirty="0"/>
              <a:t>contain antioxidants which protect our body against breast cancer, colon cancer, prostate cancer and </a:t>
            </a:r>
            <a:r>
              <a:rPr lang="en-US" sz="1600" dirty="0" err="1"/>
              <a:t>leukaemia</a:t>
            </a:r>
            <a:r>
              <a:rPr lang="en-US" sz="1600" dirty="0"/>
              <a:t>.</a:t>
            </a:r>
          </a:p>
          <a:p>
            <a:pPr marL="285750" lvl="0" indent="-285750">
              <a:buFont typeface="Arial" pitchFamily="34" charset="0"/>
              <a:buChar char="•"/>
            </a:pPr>
            <a:r>
              <a:rPr lang="en-US" sz="1600" dirty="0" smtClean="0"/>
              <a:t>Mango </a:t>
            </a:r>
            <a:r>
              <a:rPr lang="en-US" sz="1600" dirty="0"/>
              <a:t>has a low glycemic index; eating mango in moderation will not increase your blood sugar level.</a:t>
            </a:r>
          </a:p>
          <a:p>
            <a:pPr marL="285750" lvl="0" indent="-285750">
              <a:buFont typeface="Arial" pitchFamily="34" charset="0"/>
              <a:buChar char="•"/>
            </a:pPr>
            <a:r>
              <a:rPr lang="en-US" sz="1600" dirty="0" smtClean="0"/>
              <a:t>Mango </a:t>
            </a:r>
            <a:r>
              <a:rPr lang="en-US" sz="1600" dirty="0"/>
              <a:t>bark has an astringent properties which is used to regulate rashes on skin.</a:t>
            </a:r>
          </a:p>
          <a:p>
            <a:pPr marL="285750" lvl="0" indent="-285750">
              <a:buFont typeface="Arial" pitchFamily="34" charset="0"/>
              <a:buChar char="•"/>
            </a:pPr>
            <a:r>
              <a:rPr lang="en-US" sz="1600" dirty="0"/>
              <a:t>F</a:t>
            </a:r>
            <a:r>
              <a:rPr lang="en-US" sz="1600" dirty="0" smtClean="0"/>
              <a:t>lowers </a:t>
            </a:r>
            <a:r>
              <a:rPr lang="en-US" sz="1600" dirty="0"/>
              <a:t>of mango can be used as a natural blood purifier and is also useful in IBS, diarrhea &amp; anorexia.</a:t>
            </a:r>
          </a:p>
          <a:p>
            <a:pPr marL="285750" indent="-285750">
              <a:buFont typeface="Arial" pitchFamily="34" charset="0"/>
              <a:buChar char="•"/>
            </a:pPr>
            <a:endParaRPr lang="en-US" sz="1600" dirty="0"/>
          </a:p>
        </p:txBody>
      </p:sp>
      <p:sp>
        <p:nvSpPr>
          <p:cNvPr id="4" name="TextBox 3"/>
          <p:cNvSpPr txBox="1"/>
          <p:nvPr/>
        </p:nvSpPr>
        <p:spPr>
          <a:xfrm>
            <a:off x="6793547" y="5451233"/>
            <a:ext cx="2057400" cy="923330"/>
          </a:xfrm>
          <a:prstGeom prst="rect">
            <a:avLst/>
          </a:prstGeom>
          <a:noFill/>
        </p:spPr>
        <p:txBody>
          <a:bodyPr wrap="square" rtlCol="0">
            <a:spAutoFit/>
          </a:bodyPr>
          <a:lstStyle/>
          <a:p>
            <a:r>
              <a:rPr lang="en-US" dirty="0" smtClean="0">
                <a:latin typeface="SimSun-ExtB" pitchFamily="49" charset="-122"/>
                <a:ea typeface="SimSun-ExtB" pitchFamily="49" charset="-122"/>
              </a:rPr>
              <a:t>Mango tree </a:t>
            </a:r>
          </a:p>
          <a:p>
            <a:r>
              <a:rPr lang="en-US" b="1" dirty="0" smtClean="0">
                <a:latin typeface="SimSun-ExtB" pitchFamily="49" charset="-122"/>
                <a:ea typeface="SimSun-ExtB" pitchFamily="49" charset="-122"/>
              </a:rPr>
              <a:t>Family</a:t>
            </a:r>
          </a:p>
          <a:p>
            <a:r>
              <a:rPr lang="en-US" dirty="0" err="1" smtClean="0">
                <a:latin typeface="Times New Roman" pitchFamily="18" charset="0"/>
                <a:cs typeface="Times New Roman" pitchFamily="18" charset="0"/>
              </a:rPr>
              <a:t>Anacardiaceae</a:t>
            </a:r>
            <a:endParaRPr lang="en-US" dirty="0">
              <a:latin typeface="Times New Roman" pitchFamily="18" charset="0"/>
              <a:ea typeface="SimSun-ExtB" pitchFamily="49" charset="-122"/>
              <a:cs typeface="Times New Roman" pitchFamily="18" charset="0"/>
            </a:endParaRPr>
          </a:p>
        </p:txBody>
      </p:sp>
      <p:pic>
        <p:nvPicPr>
          <p:cNvPr id="5" name="Picture 4" descr="C:\Users\admin\Desktop\mangoooo.jpg"/>
          <p:cNvPicPr/>
          <p:nvPr/>
        </p:nvPicPr>
        <p:blipFill>
          <a:blip r:embed="rId2"/>
          <a:srcRect/>
          <a:stretch>
            <a:fillRect/>
          </a:stretch>
        </p:blipFill>
        <p:spPr bwMode="auto">
          <a:xfrm>
            <a:off x="6736080" y="985434"/>
            <a:ext cx="2172335" cy="4052253"/>
          </a:xfrm>
          <a:prstGeom prst="rect">
            <a:avLst/>
          </a:prstGeom>
          <a:noFill/>
          <a:ln w="9525">
            <a:noFill/>
            <a:miter lim="800000"/>
            <a:headEnd/>
            <a:tailEnd/>
          </a:ln>
        </p:spPr>
      </p:pic>
    </p:spTree>
    <p:extLst>
      <p:ext uri="{BB962C8B-B14F-4D97-AF65-F5344CB8AC3E}">
        <p14:creationId xmlns:p14="http://schemas.microsoft.com/office/powerpoint/2010/main" val="26964976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solidFill>
                  <a:schemeClr val="tx1"/>
                </a:solidFill>
              </a:rPr>
              <a:t>Guava</a:t>
            </a:r>
            <a:r>
              <a:rPr lang="en-US" dirty="0">
                <a:solidFill>
                  <a:schemeClr val="tx1"/>
                </a:solidFill>
              </a:rPr>
              <a:t>-</a:t>
            </a:r>
            <a:r>
              <a:rPr lang="en-US" i="1" u="sng" dirty="0" err="1">
                <a:solidFill>
                  <a:schemeClr val="tx1"/>
                </a:solidFill>
              </a:rPr>
              <a:t>Psidium</a:t>
            </a:r>
            <a:r>
              <a:rPr lang="en-US" i="1" u="sng" dirty="0">
                <a:solidFill>
                  <a:schemeClr val="tx1"/>
                </a:solidFill>
              </a:rPr>
              <a:t> </a:t>
            </a:r>
            <a:r>
              <a:rPr lang="en-US" i="1" u="sng" dirty="0" err="1" smtClean="0">
                <a:solidFill>
                  <a:schemeClr val="tx1"/>
                </a:solidFill>
              </a:rPr>
              <a:t>guajava</a:t>
            </a:r>
            <a:endParaRPr lang="en-US" u="sng" dirty="0">
              <a:solidFill>
                <a:schemeClr val="tx1"/>
              </a:solidFill>
            </a:endParaRPr>
          </a:p>
        </p:txBody>
      </p:sp>
      <p:sp>
        <p:nvSpPr>
          <p:cNvPr id="3" name="TextBox 2"/>
          <p:cNvSpPr txBox="1"/>
          <p:nvPr/>
        </p:nvSpPr>
        <p:spPr>
          <a:xfrm>
            <a:off x="457200" y="1295400"/>
            <a:ext cx="6096000" cy="5509200"/>
          </a:xfrm>
          <a:prstGeom prst="rect">
            <a:avLst/>
          </a:prstGeom>
          <a:noFill/>
        </p:spPr>
        <p:txBody>
          <a:bodyPr wrap="square" rtlCol="0">
            <a:spAutoFit/>
          </a:bodyPr>
          <a:lstStyle/>
          <a:p>
            <a:pPr marL="285750" lvl="0" indent="-285750">
              <a:buFont typeface="Arial" pitchFamily="34" charset="0"/>
              <a:buChar char="•"/>
            </a:pPr>
            <a:r>
              <a:rPr lang="en-US" sz="1600" dirty="0"/>
              <a:t>Guava is a fast growing </a:t>
            </a:r>
            <a:r>
              <a:rPr lang="en-US" sz="1600" dirty="0" smtClean="0"/>
              <a:t>evergreen tree. </a:t>
            </a:r>
            <a:r>
              <a:rPr lang="en-US" sz="1600" dirty="0"/>
              <a:t>It has a shallow root system. The trunk is slender </a:t>
            </a:r>
            <a:r>
              <a:rPr lang="en-US" sz="1600" dirty="0" smtClean="0"/>
              <a:t>The </a:t>
            </a:r>
            <a:r>
              <a:rPr lang="en-US" sz="1600" dirty="0"/>
              <a:t>leaves grow in pairs, opposite each </a:t>
            </a:r>
            <a:r>
              <a:rPr lang="en-US" sz="1600" dirty="0" err="1" smtClean="0"/>
              <a:t>other.The</a:t>
            </a:r>
            <a:r>
              <a:rPr lang="en-US" sz="1600" dirty="0" smtClean="0"/>
              <a:t> </a:t>
            </a:r>
            <a:r>
              <a:rPr lang="en-US" sz="1600" dirty="0"/>
              <a:t>flowers are white in </a:t>
            </a:r>
            <a:r>
              <a:rPr lang="en-US" sz="1600" dirty="0" err="1"/>
              <a:t>colour</a:t>
            </a:r>
            <a:r>
              <a:rPr lang="en-US" sz="1600" dirty="0"/>
              <a:t>. </a:t>
            </a:r>
            <a:endParaRPr lang="en-US" sz="1600" dirty="0" smtClean="0"/>
          </a:p>
          <a:p>
            <a:pPr marL="285750" lvl="0" indent="-285750">
              <a:buFont typeface="Arial" pitchFamily="34" charset="0"/>
              <a:buChar char="•"/>
            </a:pPr>
            <a:endParaRPr lang="en-US" sz="1600" dirty="0" smtClean="0"/>
          </a:p>
          <a:p>
            <a:pPr lvl="0"/>
            <a:r>
              <a:rPr lang="en-US" sz="1600" b="1" dirty="0"/>
              <a:t> </a:t>
            </a:r>
            <a:r>
              <a:rPr lang="en-US" sz="1600" b="1" dirty="0" smtClean="0"/>
              <a:t>Chemical </a:t>
            </a:r>
            <a:r>
              <a:rPr lang="en-US" sz="1600" b="1" dirty="0"/>
              <a:t>composition:</a:t>
            </a:r>
          </a:p>
          <a:p>
            <a:pPr marL="285750" lvl="0" indent="-285750">
              <a:buFont typeface="Arial" pitchFamily="34" charset="0"/>
              <a:buChar char="•"/>
            </a:pPr>
            <a:r>
              <a:rPr lang="en-US" sz="1600" dirty="0"/>
              <a:t>The guava fruit contains vitamin A, C, iron, phosphorus and calcium. </a:t>
            </a:r>
            <a:r>
              <a:rPr lang="en-US" sz="1600" dirty="0" smtClean="0"/>
              <a:t>Also the </a:t>
            </a:r>
            <a:r>
              <a:rPr lang="en-US" sz="1600" dirty="0"/>
              <a:t>fruit contains </a:t>
            </a:r>
            <a:r>
              <a:rPr lang="en-US" sz="1600" dirty="0" err="1"/>
              <a:t>saponin</a:t>
            </a:r>
            <a:r>
              <a:rPr lang="en-US" sz="1600" dirty="0"/>
              <a:t>, </a:t>
            </a:r>
            <a:r>
              <a:rPr lang="en-US" sz="1600" dirty="0" err="1"/>
              <a:t>oleanolic</a:t>
            </a:r>
            <a:r>
              <a:rPr lang="en-US" sz="1600" dirty="0"/>
              <a:t> acid, </a:t>
            </a:r>
            <a:r>
              <a:rPr lang="en-US" sz="1600" dirty="0" err="1"/>
              <a:t>lyxopyranoside</a:t>
            </a:r>
            <a:r>
              <a:rPr lang="en-US" sz="1600" dirty="0"/>
              <a:t>, </a:t>
            </a:r>
            <a:r>
              <a:rPr lang="en-US" sz="1600" dirty="0" err="1"/>
              <a:t>arabopyranoside</a:t>
            </a:r>
            <a:r>
              <a:rPr lang="en-US" sz="1600" dirty="0"/>
              <a:t>, </a:t>
            </a:r>
            <a:r>
              <a:rPr lang="en-US" sz="1600" dirty="0" err="1"/>
              <a:t>guaijavarin</a:t>
            </a:r>
            <a:r>
              <a:rPr lang="en-US" sz="1600" dirty="0"/>
              <a:t>, </a:t>
            </a:r>
            <a:r>
              <a:rPr lang="en-US" sz="1600" dirty="0" err="1"/>
              <a:t>quercetin</a:t>
            </a:r>
            <a:r>
              <a:rPr lang="en-US" sz="1600" dirty="0"/>
              <a:t> and flavonoids . Ascorbic acid and citric acid </a:t>
            </a:r>
            <a:endParaRPr lang="en-US" sz="1600" dirty="0" smtClean="0"/>
          </a:p>
          <a:p>
            <a:pPr marL="285750" lvl="0" indent="-285750">
              <a:buFont typeface="Arial" pitchFamily="34" charset="0"/>
              <a:buChar char="•"/>
            </a:pPr>
            <a:endParaRPr lang="en-US" sz="1600" dirty="0"/>
          </a:p>
          <a:p>
            <a:pPr lvl="0"/>
            <a:r>
              <a:rPr lang="en-US" sz="1600" b="1" dirty="0" smtClean="0"/>
              <a:t>Medicinal </a:t>
            </a:r>
            <a:r>
              <a:rPr lang="en-US" sz="1600" b="1" dirty="0"/>
              <a:t>Uses:</a:t>
            </a:r>
            <a:endParaRPr lang="en-US" sz="1600" dirty="0"/>
          </a:p>
          <a:p>
            <a:pPr marL="285750" lvl="0" indent="-285750">
              <a:buFont typeface="Arial" pitchFamily="34" charset="0"/>
              <a:buChar char="•"/>
            </a:pPr>
            <a:r>
              <a:rPr lang="en-US" sz="1600" dirty="0"/>
              <a:t>Guava has a high antimicrobial activity. Guava leaf’s extract and bark </a:t>
            </a:r>
            <a:r>
              <a:rPr lang="en-US" sz="1600" dirty="0" err="1"/>
              <a:t>methanolic</a:t>
            </a:r>
            <a:r>
              <a:rPr lang="en-US" sz="1600" dirty="0"/>
              <a:t> extracts doses can reduce the amount of cough due to its anti-cough activity. </a:t>
            </a:r>
          </a:p>
          <a:p>
            <a:pPr marL="285750" lvl="0" indent="-285750">
              <a:buFont typeface="Arial" pitchFamily="34" charset="0"/>
              <a:buChar char="•"/>
            </a:pPr>
            <a:r>
              <a:rPr lang="en-US" sz="1600" dirty="0" smtClean="0"/>
              <a:t>Guava </a:t>
            </a:r>
            <a:r>
              <a:rPr lang="en-US" sz="1600" dirty="0"/>
              <a:t>has high cytotoxicity. Guava can be used to treat the diarrhea caused by the </a:t>
            </a:r>
            <a:r>
              <a:rPr lang="en-US" sz="1600" i="1" dirty="0"/>
              <a:t>E. coli</a:t>
            </a:r>
            <a:r>
              <a:rPr lang="en-US" sz="1600" dirty="0"/>
              <a:t>.</a:t>
            </a:r>
          </a:p>
          <a:p>
            <a:pPr marL="285750" lvl="0" indent="-285750">
              <a:buFont typeface="Arial" pitchFamily="34" charset="0"/>
              <a:buChar char="•"/>
            </a:pPr>
            <a:r>
              <a:rPr lang="en-US" sz="1600" dirty="0" smtClean="0"/>
              <a:t>Guava </a:t>
            </a:r>
            <a:r>
              <a:rPr lang="en-US" sz="1600" dirty="0"/>
              <a:t>possesses anti-viral, anti-inflammatory, anti-plaque, </a:t>
            </a:r>
            <a:r>
              <a:rPr lang="en-US" sz="1600" dirty="0" err="1"/>
              <a:t>antinociceptive</a:t>
            </a:r>
            <a:r>
              <a:rPr lang="en-US" sz="1600" dirty="0"/>
              <a:t> activity and anti-mutagenic activities.</a:t>
            </a:r>
          </a:p>
          <a:p>
            <a:pPr marL="285750" indent="-285750">
              <a:buFont typeface="Arial" pitchFamily="34" charset="0"/>
              <a:buChar char="•"/>
            </a:pPr>
            <a:endParaRPr lang="en-US" sz="1600" dirty="0"/>
          </a:p>
        </p:txBody>
      </p:sp>
      <p:sp>
        <p:nvSpPr>
          <p:cNvPr id="4" name="TextBox 3"/>
          <p:cNvSpPr txBox="1"/>
          <p:nvPr/>
        </p:nvSpPr>
        <p:spPr>
          <a:xfrm>
            <a:off x="6477000" y="5181600"/>
            <a:ext cx="2057400" cy="923330"/>
          </a:xfrm>
          <a:prstGeom prst="rect">
            <a:avLst/>
          </a:prstGeom>
          <a:noFill/>
        </p:spPr>
        <p:txBody>
          <a:bodyPr wrap="square" rtlCol="0">
            <a:spAutoFit/>
          </a:bodyPr>
          <a:lstStyle/>
          <a:p>
            <a:r>
              <a:rPr lang="en-US" dirty="0" smtClean="0">
                <a:latin typeface="SimSun-ExtB" pitchFamily="49" charset="-122"/>
                <a:ea typeface="SimSun-ExtB" pitchFamily="49" charset="-122"/>
              </a:rPr>
              <a:t>Guava tree </a:t>
            </a:r>
          </a:p>
          <a:p>
            <a:r>
              <a:rPr lang="en-US" b="1" dirty="0" smtClean="0">
                <a:latin typeface="SimSun-ExtB" pitchFamily="49" charset="-122"/>
                <a:ea typeface="SimSun-ExtB" pitchFamily="49" charset="-122"/>
              </a:rPr>
              <a:t>Family</a:t>
            </a:r>
          </a:p>
          <a:p>
            <a:r>
              <a:rPr lang="en-US" dirty="0" err="1" smtClean="0">
                <a:latin typeface="Times New Roman" pitchFamily="18" charset="0"/>
                <a:cs typeface="Times New Roman" pitchFamily="18" charset="0"/>
              </a:rPr>
              <a:t>Myrtaceae</a:t>
            </a:r>
            <a:endParaRPr lang="en-US" dirty="0">
              <a:latin typeface="Times New Roman" pitchFamily="18" charset="0"/>
              <a:ea typeface="SimSun-ExtB" pitchFamily="49" charset="-122"/>
              <a:cs typeface="Times New Roman" pitchFamily="18" charset="0"/>
            </a:endParaRPr>
          </a:p>
        </p:txBody>
      </p:sp>
      <p:pic>
        <p:nvPicPr>
          <p:cNvPr id="5" name="Picture 4" descr="F:\dad\20200328092530_IMG_0061.JPG"/>
          <p:cNvPicPr/>
          <p:nvPr/>
        </p:nvPicPr>
        <p:blipFill>
          <a:blip r:embed="rId2" cstate="print"/>
          <a:srcRect/>
          <a:stretch>
            <a:fillRect/>
          </a:stretch>
        </p:blipFill>
        <p:spPr bwMode="auto">
          <a:xfrm rot="16200000">
            <a:off x="5599907" y="1943895"/>
            <a:ext cx="4022725" cy="2268536"/>
          </a:xfrm>
          <a:prstGeom prst="rect">
            <a:avLst/>
          </a:prstGeom>
          <a:noFill/>
          <a:ln w="9525">
            <a:noFill/>
            <a:miter lim="800000"/>
            <a:headEnd/>
            <a:tailEnd/>
          </a:ln>
        </p:spPr>
      </p:pic>
    </p:spTree>
    <p:extLst>
      <p:ext uri="{BB962C8B-B14F-4D97-AF65-F5344CB8AC3E}">
        <p14:creationId xmlns:p14="http://schemas.microsoft.com/office/powerpoint/2010/main" val="5295740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52800" y="2057400"/>
            <a:ext cx="4927600" cy="4068763"/>
          </a:xfrm>
        </p:spPr>
        <p:txBody>
          <a:bodyPr>
            <a:normAutofit fontScale="92500" lnSpcReduction="10000"/>
          </a:bodyPr>
          <a:lstStyle/>
          <a:p>
            <a:r>
              <a:rPr lang="en-US" b="1" i="1" dirty="0" smtClean="0"/>
              <a:t>Book</a:t>
            </a:r>
          </a:p>
          <a:p>
            <a:pPr>
              <a:buNone/>
            </a:pPr>
            <a:r>
              <a:rPr lang="en-US" b="1" i="1" dirty="0" smtClean="0"/>
              <a:t>Plant that heals” </a:t>
            </a:r>
            <a:r>
              <a:rPr lang="en-US" dirty="0" smtClean="0"/>
              <a:t> by Dr. </a:t>
            </a:r>
            <a:r>
              <a:rPr lang="en-US" dirty="0" err="1" smtClean="0"/>
              <a:t>Jckurian</a:t>
            </a:r>
            <a:endParaRPr lang="en-US" dirty="0" smtClean="0"/>
          </a:p>
          <a:p>
            <a:r>
              <a:rPr lang="en-US" dirty="0" smtClean="0"/>
              <a:t>Further details are referred from </a:t>
            </a:r>
          </a:p>
          <a:p>
            <a:pPr>
              <a:buNone/>
            </a:pPr>
            <a:r>
              <a:rPr lang="en-US" dirty="0" smtClean="0"/>
              <a:t>Google.com </a:t>
            </a:r>
          </a:p>
          <a:p>
            <a:r>
              <a:rPr lang="en-US" dirty="0" smtClean="0"/>
              <a:t>Various details of medicinal plants are taken directly from the respective sites related to medicines and their recent studies news.</a:t>
            </a:r>
          </a:p>
          <a:p>
            <a:pPr lvl="0"/>
            <a:r>
              <a:rPr lang="en-US" dirty="0" smtClean="0"/>
              <a:t>anniesremedy.com</a:t>
            </a:r>
          </a:p>
          <a:p>
            <a:pPr lvl="0"/>
            <a:r>
              <a:rPr lang="en-US" dirty="0" smtClean="0"/>
              <a:t>healthveins.com</a:t>
            </a:r>
          </a:p>
          <a:p>
            <a:pPr lvl="0"/>
            <a:r>
              <a:rPr lang="en-US" dirty="0" smtClean="0"/>
              <a:t>plantsjournal.com</a:t>
            </a:r>
          </a:p>
          <a:p>
            <a:endParaRPr lang="en-US" dirty="0"/>
          </a:p>
        </p:txBody>
      </p:sp>
      <p:sp>
        <p:nvSpPr>
          <p:cNvPr id="2" name="Title 1"/>
          <p:cNvSpPr>
            <a:spLocks noGrp="1"/>
          </p:cNvSpPr>
          <p:nvPr>
            <p:ph type="title"/>
          </p:nvPr>
        </p:nvSpPr>
        <p:spPr/>
        <p:txBody>
          <a:bodyPr/>
          <a:lstStyle/>
          <a:p>
            <a:r>
              <a:rPr lang="en-US" i="1" dirty="0" smtClean="0">
                <a:solidFill>
                  <a:schemeClr val="tx1"/>
                </a:solidFill>
              </a:rPr>
              <a:t>  </a:t>
            </a:r>
            <a:r>
              <a:rPr lang="en-US" i="1" u="words" dirty="0" smtClean="0">
                <a:solidFill>
                  <a:schemeClr val="tx1"/>
                </a:solidFill>
              </a:rPr>
              <a:t>Bibliography</a:t>
            </a:r>
            <a:endParaRPr lang="en-US" dirty="0">
              <a:solidFill>
                <a:schemeClr val="tx1"/>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174</TotalTime>
  <Words>1028</Words>
  <Application>Microsoft Office PowerPoint</Application>
  <PresentationFormat>On-screen Show (4:3)</PresentationFormat>
  <Paragraphs>201</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Waveform</vt:lpstr>
      <vt:lpstr>Field report of botany</vt:lpstr>
      <vt:lpstr>          Acknowledgement </vt:lpstr>
      <vt:lpstr>Medicinal Plants </vt:lpstr>
      <vt:lpstr>Traditional use</vt:lpstr>
      <vt:lpstr>PowerPoint Presentation</vt:lpstr>
      <vt:lpstr>Aloe Vera-Aloe barbadensis </vt:lpstr>
      <vt:lpstr>Amaltas-Cassia fistula</vt:lpstr>
      <vt:lpstr>Amla-Phyllanthus emblica</vt:lpstr>
      <vt:lpstr>Banana -Musa paradisiaca</vt:lpstr>
      <vt:lpstr>Bryophyllum - Bryophyllum pinnatum</vt:lpstr>
      <vt:lpstr>Calendula- Calendula officinalis </vt:lpstr>
      <vt:lpstr>Neem -Azadirachta indica</vt:lpstr>
      <vt:lpstr>Tulsi -Ocimum sanctum</vt:lpstr>
      <vt:lpstr>Mango -Mangifera indica </vt:lpstr>
      <vt:lpstr>Guava-Psidium guajava</vt:lpstr>
      <vt:lpstr>  Bibliography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Field report of botany</dc:title>
  <dc:creator>admin</dc:creator>
  <cp:lastModifiedBy>lakshit</cp:lastModifiedBy>
  <cp:revision>21</cp:revision>
  <dcterms:created xsi:type="dcterms:W3CDTF">2020-04-06T04:12:50Z</dcterms:created>
  <dcterms:modified xsi:type="dcterms:W3CDTF">2020-04-06T14:11:12Z</dcterms:modified>
</cp:coreProperties>
</file>